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96" r:id="rId6"/>
    <p:sldId id="260" r:id="rId7"/>
    <p:sldId id="297" r:id="rId8"/>
    <p:sldId id="262" r:id="rId9"/>
    <p:sldId id="263" r:id="rId10"/>
    <p:sldId id="266" r:id="rId11"/>
    <p:sldId id="267" r:id="rId12"/>
    <p:sldId id="276" r:id="rId13"/>
    <p:sldId id="277" r:id="rId14"/>
    <p:sldId id="278" r:id="rId15"/>
    <p:sldId id="279" r:id="rId16"/>
    <p:sldId id="305" r:id="rId17"/>
    <p:sldId id="313" r:id="rId18"/>
    <p:sldId id="308" r:id="rId19"/>
    <p:sldId id="309" r:id="rId20"/>
    <p:sldId id="310" r:id="rId21"/>
    <p:sldId id="311" r:id="rId22"/>
    <p:sldId id="312" r:id="rId23"/>
    <p:sldId id="314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19" r:id="rId33"/>
    <p:sldId id="316" r:id="rId34"/>
    <p:sldId id="317" r:id="rId35"/>
    <p:sldId id="318" r:id="rId36"/>
    <p:sldId id="300" r:id="rId37"/>
    <p:sldId id="301" r:id="rId38"/>
    <p:sldId id="302" r:id="rId39"/>
    <p:sldId id="298" r:id="rId4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55" autoAdjust="0"/>
  </p:normalViewPr>
  <p:slideViewPr>
    <p:cSldViewPr>
      <p:cViewPr varScale="1">
        <p:scale>
          <a:sx n="93" d="100"/>
          <a:sy n="93" d="100"/>
        </p:scale>
        <p:origin x="5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63FDA-AA15-4278-ABEB-6B47D874CD46}" type="datetimeFigureOut">
              <a:rPr lang="hr-HR" smtClean="0"/>
              <a:pPr/>
              <a:t>1.6.2021.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F5A40-B265-4031-BC4A-002B3410D10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359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F233F-4AE1-434F-9517-EF77E8B79538}" type="datetimeFigureOut">
              <a:rPr lang="hr-HR" smtClean="0"/>
              <a:t>1.6.2021.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88D25-DD86-430B-9EDA-6014E7742D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04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88D25-DD86-430B-9EDA-6014E7742D40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214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814169F-EB53-49F9-9DD3-51D5333EA565}" type="datetimeFigureOut">
              <a:rPr lang="hr-HR" smtClean="0"/>
              <a:pPr/>
              <a:t>1.6.2021.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ED16C5-6307-45A6-88AF-AE166C9B4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169F-EB53-49F9-9DD3-51D5333EA565}" type="datetimeFigureOut">
              <a:rPr lang="hr-HR" smtClean="0"/>
              <a:pPr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16C5-6307-45A6-88AF-AE166C9B4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814169F-EB53-49F9-9DD3-51D5333EA565}" type="datetimeFigureOut">
              <a:rPr lang="hr-HR" smtClean="0"/>
              <a:pPr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ED16C5-6307-45A6-88AF-AE166C9B4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169F-EB53-49F9-9DD3-51D5333EA565}" type="datetimeFigureOut">
              <a:rPr lang="hr-HR" smtClean="0"/>
              <a:pPr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16C5-6307-45A6-88AF-AE166C9B4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14169F-EB53-49F9-9DD3-51D5333EA565}" type="datetimeFigureOut">
              <a:rPr lang="hr-HR" smtClean="0"/>
              <a:pPr/>
              <a:t>1.6.2021.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4ED16C5-6307-45A6-88AF-AE166C9B4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169F-EB53-49F9-9DD3-51D5333EA565}" type="datetimeFigureOut">
              <a:rPr lang="hr-HR" smtClean="0"/>
              <a:pPr/>
              <a:t>1.6.2021.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16C5-6307-45A6-88AF-AE166C9B4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169F-EB53-49F9-9DD3-51D5333EA565}" type="datetimeFigureOut">
              <a:rPr lang="hr-HR" smtClean="0"/>
              <a:pPr/>
              <a:t>1.6.2021.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16C5-6307-45A6-88AF-AE166C9B4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169F-EB53-49F9-9DD3-51D5333EA565}" type="datetimeFigureOut">
              <a:rPr lang="hr-HR" smtClean="0"/>
              <a:pPr/>
              <a:t>1.6.2021.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16C5-6307-45A6-88AF-AE166C9B4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814169F-EB53-49F9-9DD3-51D5333EA565}" type="datetimeFigureOut">
              <a:rPr lang="hr-HR" smtClean="0"/>
              <a:pPr/>
              <a:t>1.6.2021.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16C5-6307-45A6-88AF-AE166C9B4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169F-EB53-49F9-9DD3-51D5333EA565}" type="datetimeFigureOut">
              <a:rPr lang="hr-HR" smtClean="0"/>
              <a:pPr/>
              <a:t>1.6.2021.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16C5-6307-45A6-88AF-AE166C9B4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14169F-EB53-49F9-9DD3-51D5333EA565}" type="datetimeFigureOut">
              <a:rPr lang="hr-HR" smtClean="0"/>
              <a:pPr/>
              <a:t>1.6.2021.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ED16C5-6307-45A6-88AF-AE166C9B42F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814169F-EB53-49F9-9DD3-51D5333EA565}" type="datetimeFigureOut">
              <a:rPr lang="hr-HR" smtClean="0"/>
              <a:pPr/>
              <a:t>1.6.2021.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ED16C5-6307-45A6-88AF-AE166C9B42F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k.hr/obrazovanje/mjesta_za_naukovanje_praks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isi.hr/upisi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isi.h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347864" y="1340768"/>
            <a:ext cx="5105400" cy="2868168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ODLUKA O ELEMENTIMA I KRITERIJIMA ZA IZBOR KANDIDATA ZA UPIS U 1.RAZ. SŠ U ŠK.GODINI 2021./2022.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354442" y="4509120"/>
            <a:ext cx="5322014" cy="79208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Lipanj 2021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POSEBNI ELEMENT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2)  Kandidati koji žive u otežanim uvjetima obrazovanja uzrokovanim nepovoljnim ekonomskim, socijalnim te odgojnim čimbenicima</a:t>
            </a:r>
          </a:p>
          <a:p>
            <a:pPr>
              <a:buNone/>
            </a:pPr>
            <a:r>
              <a:rPr lang="hr-HR" b="1" dirty="0"/>
              <a:t> </a:t>
            </a:r>
            <a:r>
              <a:rPr lang="hr-HR" b="1" dirty="0" smtClean="0"/>
              <a:t>       1 bod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748463"/>
          </a:xfrm>
        </p:spPr>
        <p:txBody>
          <a:bodyPr>
            <a:normAutofit/>
          </a:bodyPr>
          <a:lstStyle/>
          <a:p>
            <a:r>
              <a:rPr lang="hr-HR" dirty="0" smtClean="0"/>
              <a:t>OTEŽANI UVJETI SU :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993764"/>
              </p:ext>
            </p:extLst>
          </p:nvPr>
        </p:nvGraphicFramePr>
        <p:xfrm>
          <a:off x="467544" y="1124743"/>
          <a:ext cx="6984776" cy="5398008"/>
        </p:xfrm>
        <a:graphic>
          <a:graphicData uri="http://schemas.openxmlformats.org/drawingml/2006/table">
            <a:tbl>
              <a:tblPr firstRow="1" firstCol="1" bandRow="1"/>
              <a:tblGrid>
                <a:gridCol w="3492388"/>
                <a:gridCol w="3492388"/>
              </a:tblGrid>
              <a:tr h="242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UKOLIKO UČENIK: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POTREBNO DONIJETI </a:t>
                      </a:r>
                      <a:r>
                        <a:rPr lang="hr-HR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RAZREDNIKU do 1.7.2021. :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-živi uz jednoga i/ili oba roditelja s dugotrajnom teškom bolesti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-liječničku potvrdu o dugotrajnoj težoj bolesti jednoga i/ili oba roditelja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-živi uz  oba roditelja koji se prema zakonu koji regulira poticanje zapošljavanja smatraju dugotrajno nezaposlenim osobama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potvrdu nadležnog područnog ureda Hrvatskog zavoda za zapošljavanje o dugotrajnoj nezaposlenosti oba roditelja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-živi uz samohranoga roditelja (koji nije u braku i ne živi u izvanbračnoj zajednici, a sam se skrbi i uzdržava svoje dijete) koji je korisnik socijalne skrbi sukladno zakonu koji uređuje socijalnu skrb i posjeduje rješenje ili drugi upravni akt centra za socijalnu skrb ili nadležnog tijela u jedinici lokalne ili područne jedinice o pravu samohranoga roditelja kao korisnika socijalne skrbi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potvrdu o korištenju socijalne pomoći; rješenje ili drugi upravni akt centra za  socijalnu skrb ili nadležnoga tijela u jedinici lokalne ili područne (regionalne) o pravu samohranoga roditelja u statusu socijalne skrbi izdanih od ovlaštenih službi u zdravstvu, socijalnoj skrbi i za zapošljavanje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ako je učeniku jedan roditelj preminuo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ispravu iz matice umrlih ili smrtni list koje je izdalo nadležno tijelo u jedinici lokalne ili područne jedinice</a:t>
                      </a:r>
                      <a:endParaRPr lang="hr-H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ako je učenik dijete bez roditelja ili odgovarajuće roditeljske skrbi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potvrdu nadležnoga centra za socijalnu skrb da je kandidat dijete bez roditelja ili odgovarajuće socijalne skrbi</a:t>
                      </a:r>
                      <a:endParaRPr lang="hr-H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Posebni element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3) KANDIDATI S TEŠKOĆAMA U RAZVOJU</a:t>
            </a:r>
          </a:p>
          <a:p>
            <a:pPr>
              <a:buFontTx/>
              <a:buChar char="-"/>
            </a:pPr>
            <a:r>
              <a:rPr lang="hr-HR" dirty="0" smtClean="0"/>
              <a:t>OŠ završili prema rješenju ureda državne uprave o primjerenom obliku školovanja</a:t>
            </a:r>
          </a:p>
          <a:p>
            <a:pPr>
              <a:buFontTx/>
              <a:buChar char="-"/>
            </a:pPr>
            <a:r>
              <a:rPr lang="hr-HR" dirty="0"/>
              <a:t>r</a:t>
            </a:r>
            <a:r>
              <a:rPr lang="hr-HR" dirty="0" smtClean="0"/>
              <a:t>angiranje na zasebnim ljestvicama poretka, a temeljem ostvarenog ukupnog broja bodova u programima za koje posjeduju stručno mišljenje službe za profesionalno usmjeravanje HZZ-a</a:t>
            </a:r>
          </a:p>
          <a:p>
            <a:pPr>
              <a:buNone/>
            </a:pPr>
            <a:r>
              <a:rPr lang="hr-HR" dirty="0" smtClean="0"/>
              <a:t>- pravo upisa ostvaruje onoliko kandidata koliko se u tome programu može upisati kandidata s teškoćama u razvoju sukladno DPS-u za SŠ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Potrebno priložiti: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ješenje ureda o primjerenom obliku školovanja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s</a:t>
            </a:r>
            <a:r>
              <a:rPr lang="hr-HR" dirty="0" smtClean="0"/>
              <a:t>tručno mišljenje službe za profesionalno usmjeravanje HZZ-a (prethodno potrebno mišljenje liječnika školske medicine i specijalistička medicinska dokumentacija)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Zdravstvena sposobnost kandidata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Kod upisa u programe za koje je posebnim propisima i mjerilima određeno obavezno utvrđivanje zdravstvene sposobnosti potrebno dostaviti </a:t>
            </a:r>
          </a:p>
          <a:p>
            <a:pPr>
              <a:buFontTx/>
              <a:buChar char="-"/>
            </a:pPr>
            <a:r>
              <a:rPr lang="hr-HR" dirty="0" smtClean="0"/>
              <a:t>Potvrdu nadležnog školskog liječnika o zdravstvenoj sposobnosti kandidata za propisani program ili</a:t>
            </a:r>
          </a:p>
          <a:p>
            <a:pPr>
              <a:buFontTx/>
              <a:buChar char="-"/>
            </a:pPr>
            <a:r>
              <a:rPr lang="hr-HR" dirty="0" smtClean="0"/>
              <a:t>Liječničku svjedodžbu medicine rada</a:t>
            </a:r>
          </a:p>
          <a:p>
            <a:pPr>
              <a:buFontTx/>
              <a:buChar char="-"/>
            </a:pPr>
            <a:r>
              <a:rPr lang="hr-HR" u="sng" dirty="0" smtClean="0"/>
              <a:t>Iznimno, kandidat koji u trenutku upisa ne može dostaviti liječničku svjedodžbu medicine rada, može dostaviti potvrdu obiteljskog liječnika, a potvrdu medicine rada dostavlja školi najkasnije do kraja 1.polugodišta</a:t>
            </a:r>
            <a:endParaRPr lang="hr-H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300664" cy="782960"/>
          </a:xfrm>
        </p:spPr>
        <p:txBody>
          <a:bodyPr/>
          <a:lstStyle/>
          <a:p>
            <a:r>
              <a:rPr lang="hr-HR" dirty="0" smtClean="0"/>
              <a:t>Vezani obrti - JMO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340768"/>
            <a:ext cx="7239000" cy="5256584"/>
          </a:xfrm>
        </p:spPr>
        <p:txBody>
          <a:bodyPr>
            <a:normAutofit/>
          </a:bodyPr>
          <a:lstStyle/>
          <a:p>
            <a:r>
              <a:rPr lang="hr-HR" dirty="0" smtClean="0"/>
              <a:t>učenici </a:t>
            </a:r>
            <a:r>
              <a:rPr lang="hr-HR" dirty="0"/>
              <a:t>koji su se odlučili upisati u program obrazovanja za obrtnička zanimanja moraju </a:t>
            </a:r>
            <a:r>
              <a:rPr lang="hr-HR" dirty="0" smtClean="0"/>
              <a:t>pri upisu ili do kraja </a:t>
            </a:r>
            <a:r>
              <a:rPr lang="hr-HR" dirty="0"/>
              <a:t>1</a:t>
            </a:r>
            <a:r>
              <a:rPr lang="hr-HR" dirty="0" smtClean="0"/>
              <a:t>. pol. dostaviti liječničku svjedodžbu medicine rada i sklopljen ugovor o naukovanju </a:t>
            </a:r>
            <a:r>
              <a:rPr lang="hr-HR" dirty="0"/>
              <a:t>(</a:t>
            </a:r>
            <a:r>
              <a:rPr lang="hr-HR" dirty="0" smtClean="0"/>
              <a:t>praksu)</a:t>
            </a:r>
          </a:p>
          <a:p>
            <a:r>
              <a:rPr lang="hr-HR" dirty="0" smtClean="0"/>
              <a:t>Ministarstvo </a:t>
            </a:r>
            <a:r>
              <a:rPr lang="hr-HR" dirty="0"/>
              <a:t>poduzetništva i obrta </a:t>
            </a:r>
            <a:r>
              <a:rPr lang="hr-HR" dirty="0" smtClean="0"/>
              <a:t>– MINPO</a:t>
            </a:r>
          </a:p>
          <a:p>
            <a:pPr marL="0" indent="0" algn="ctr">
              <a:buNone/>
            </a:pPr>
            <a:r>
              <a:rPr lang="hr-HR" dirty="0" smtClean="0"/>
              <a:t>	</a:t>
            </a:r>
            <a:r>
              <a:rPr lang="hr-HR" i="1" dirty="0" smtClean="0"/>
              <a:t>nadležno </a:t>
            </a:r>
            <a:r>
              <a:rPr lang="hr-HR" i="1" dirty="0"/>
              <a:t>za praćenje provedbe praktičnog dijela </a:t>
            </a:r>
            <a:r>
              <a:rPr lang="hr-HR" i="1" dirty="0" smtClean="0"/>
              <a:t>	naukovanja učenika</a:t>
            </a:r>
          </a:p>
          <a:p>
            <a:pPr marL="0" indent="0">
              <a:buNone/>
            </a:pPr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://www.hok.hr/obrazovanje/mjesta_za_naukovanje_praksu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HZZ refundira troškove zdravstvenih pregleda za deficitarna obrtnička i industrijska zanimanja: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</a:t>
            </a:r>
            <a:r>
              <a:rPr lang="hr-HR" sz="2800" b="1" dirty="0" smtClean="0"/>
              <a:t>ZIDAR, TESAR, KERAMIČAR OBLAGAČ, </a:t>
            </a:r>
          </a:p>
          <a:p>
            <a:pPr marL="0" indent="0">
              <a:buNone/>
            </a:pPr>
            <a:r>
              <a:rPr lang="hr-HR" sz="2800" b="1" dirty="0"/>
              <a:t> </a:t>
            </a:r>
            <a:r>
              <a:rPr lang="hr-HR" sz="2800" b="1" dirty="0" smtClean="0"/>
              <a:t>    VODOINSTALATER</a:t>
            </a:r>
          </a:p>
          <a:p>
            <a:r>
              <a:rPr lang="hr-HR" dirty="0" smtClean="0"/>
              <a:t>Obratiti se nadležnoj ispostavi HZZ-a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(Zlatar Bistrica) gdje se dobiva uputnica</a:t>
            </a:r>
          </a:p>
          <a:p>
            <a:r>
              <a:rPr lang="hr-HR" dirty="0" smtClean="0"/>
              <a:t>Pregled se obavlja isključivo u Specijalističkoj ordinaciji medicine rada, dr. Branka Dobrić-Ilić, Oroslavje, </a:t>
            </a:r>
            <a:r>
              <a:rPr lang="hr-HR" dirty="0" err="1" smtClean="0"/>
              <a:t>S.Radića</a:t>
            </a:r>
            <a:r>
              <a:rPr lang="hr-HR" dirty="0" smtClean="0"/>
              <a:t> 6a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127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minimaLNI Bodovni prag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4-godišnje programe škola </a:t>
            </a:r>
            <a:r>
              <a:rPr lang="hr-HR" dirty="0"/>
              <a:t>može utvrditi minimalni broj bodova potrebnih za prijavu kandidata za upis u pojedini program </a:t>
            </a:r>
            <a:r>
              <a:rPr lang="hr-HR" dirty="0" smtClean="0"/>
              <a:t>obrazovanja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Strukovne škole (3 god.), programi obrazovanja vezani za obrte – nemaju minimalni bodovni prag</a:t>
            </a:r>
          </a:p>
          <a:p>
            <a:pPr marL="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5418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000" dirty="0" smtClean="0"/>
              <a:t> </a:t>
            </a:r>
            <a:r>
              <a:rPr lang="hr-HR" sz="2000" dirty="0"/>
              <a:t>Obrazovni programi u kojima treba povećati broj upisanih i stipendiranih  </a:t>
            </a:r>
            <a:r>
              <a:rPr lang="hr-HR" sz="2000" dirty="0" smtClean="0"/>
              <a:t>učenika </a:t>
            </a:r>
            <a:r>
              <a:rPr lang="hr-HR" sz="2000" dirty="0"/>
              <a:t>ili studenata </a:t>
            </a:r>
            <a:r>
              <a:rPr lang="hr-HR" sz="2000" dirty="0" smtClean="0"/>
              <a:t>- </a:t>
            </a:r>
            <a:r>
              <a:rPr lang="hr-HR" sz="2000" dirty="0" err="1" smtClean="0"/>
              <a:t>kzž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3870136" cy="54726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r-HR" i="1" dirty="0" smtClean="0"/>
              <a:t> </a:t>
            </a:r>
            <a:endParaRPr lang="hr-HR" dirty="0"/>
          </a:p>
          <a:p>
            <a:pPr marL="0" indent="0">
              <a:buNone/>
            </a:pPr>
            <a:r>
              <a:rPr lang="hr-HR" b="1" i="1" u="sng" dirty="0"/>
              <a:t>Trogodišnji srednjoškolski </a:t>
            </a:r>
            <a:endParaRPr lang="hr-HR" b="1" u="sng" dirty="0"/>
          </a:p>
          <a:p>
            <a:r>
              <a:rPr lang="hr-HR" sz="3000" dirty="0"/>
              <a:t>Vozač/vozačica motornog vozila </a:t>
            </a:r>
          </a:p>
          <a:p>
            <a:r>
              <a:rPr lang="hr-HR" sz="3000" dirty="0"/>
              <a:t>Bravar/bravarica </a:t>
            </a:r>
          </a:p>
          <a:p>
            <a:r>
              <a:rPr lang="hr-HR" sz="3000" dirty="0"/>
              <a:t>Zidar/zidarica </a:t>
            </a:r>
          </a:p>
          <a:p>
            <a:r>
              <a:rPr lang="hr-HR" sz="3000" dirty="0"/>
              <a:t>Konobar/konobarica </a:t>
            </a:r>
          </a:p>
          <a:p>
            <a:r>
              <a:rPr lang="hr-HR" sz="3000" dirty="0"/>
              <a:t>Elektroinstalater/elektroinstalaterka </a:t>
            </a:r>
          </a:p>
          <a:p>
            <a:r>
              <a:rPr lang="hr-HR" sz="3000" dirty="0"/>
              <a:t>Automehaničar/</a:t>
            </a:r>
            <a:r>
              <a:rPr lang="hr-HR" sz="3000" dirty="0" err="1"/>
              <a:t>automehaničarka</a:t>
            </a:r>
            <a:r>
              <a:rPr lang="hr-HR" sz="3000" dirty="0"/>
              <a:t> </a:t>
            </a:r>
          </a:p>
          <a:p>
            <a:r>
              <a:rPr lang="hr-HR" sz="3000" dirty="0"/>
              <a:t>Vodoinstalater/</a:t>
            </a:r>
            <a:r>
              <a:rPr lang="hr-HR" sz="3000" dirty="0" err="1"/>
              <a:t>vodoinstalaterka</a:t>
            </a:r>
            <a:r>
              <a:rPr lang="hr-HR" sz="3000" dirty="0"/>
              <a:t> </a:t>
            </a:r>
          </a:p>
          <a:p>
            <a:r>
              <a:rPr lang="hr-HR" sz="3000" dirty="0"/>
              <a:t>CNC operater / CNC operaterka </a:t>
            </a:r>
          </a:p>
          <a:p>
            <a:r>
              <a:rPr lang="hr-HR" sz="3000" dirty="0"/>
              <a:t>Tesar/</a:t>
            </a:r>
            <a:r>
              <a:rPr lang="hr-HR" sz="3000" dirty="0" err="1"/>
              <a:t>tesarica</a:t>
            </a:r>
            <a:r>
              <a:rPr lang="hr-HR" sz="3000" dirty="0"/>
              <a:t> </a:t>
            </a:r>
          </a:p>
          <a:p>
            <a:r>
              <a:rPr lang="hr-HR" sz="3000" dirty="0"/>
              <a:t>Soboslikar-ličilac/soboslikarica-</a:t>
            </a:r>
            <a:r>
              <a:rPr lang="hr-HR" sz="3000" dirty="0" err="1"/>
              <a:t>ličiteljica</a:t>
            </a:r>
            <a:r>
              <a:rPr lang="hr-HR" sz="3000" dirty="0"/>
              <a:t> </a:t>
            </a:r>
          </a:p>
          <a:p>
            <a:r>
              <a:rPr lang="hr-HR" sz="3000" dirty="0"/>
              <a:t>Monter/</a:t>
            </a:r>
            <a:r>
              <a:rPr lang="hr-HR" sz="3000" dirty="0" err="1"/>
              <a:t>monterka</a:t>
            </a:r>
            <a:r>
              <a:rPr lang="hr-HR" sz="3000" dirty="0"/>
              <a:t> suhe gradnje </a:t>
            </a:r>
          </a:p>
          <a:p>
            <a:r>
              <a:rPr lang="hr-HR" sz="3000" dirty="0"/>
              <a:t>Kuhar/kuharica </a:t>
            </a:r>
          </a:p>
          <a:p>
            <a:r>
              <a:rPr lang="hr-HR" sz="3000" dirty="0"/>
              <a:t>Stolar/</a:t>
            </a:r>
            <a:r>
              <a:rPr lang="hr-HR" sz="3000" dirty="0" err="1"/>
              <a:t>stolarica</a:t>
            </a:r>
            <a:r>
              <a:rPr lang="hr-HR" sz="3000" dirty="0"/>
              <a:t> </a:t>
            </a:r>
          </a:p>
          <a:p>
            <a:r>
              <a:rPr lang="hr-HR" sz="3000" dirty="0"/>
              <a:t>Strojobravar/strojobravarica </a:t>
            </a:r>
          </a:p>
          <a:p>
            <a:r>
              <a:rPr lang="hr-HR" sz="3000" dirty="0"/>
              <a:t>Instalater/instalaterka grijanja i klimatizacije </a:t>
            </a:r>
          </a:p>
          <a:p>
            <a:r>
              <a:rPr lang="hr-HR" sz="3000" dirty="0"/>
              <a:t>Autolakirer/</a:t>
            </a:r>
            <a:r>
              <a:rPr lang="hr-HR" sz="3000" dirty="0" err="1"/>
              <a:t>autolakirerica</a:t>
            </a:r>
            <a:r>
              <a:rPr lang="hr-HR" sz="3000" dirty="0"/>
              <a:t> </a:t>
            </a:r>
          </a:p>
          <a:p>
            <a:r>
              <a:rPr lang="hr-HR" sz="3000" dirty="0"/>
              <a:t>Pekar/pekarica* </a:t>
            </a:r>
          </a:p>
          <a:p>
            <a:r>
              <a:rPr lang="hr-HR" sz="3000" dirty="0"/>
              <a:t>Mesar/mesarica* </a:t>
            </a:r>
          </a:p>
          <a:p>
            <a:r>
              <a:rPr lang="hr-HR" sz="3000" dirty="0"/>
              <a:t>Tokar/</a:t>
            </a:r>
            <a:r>
              <a:rPr lang="hr-HR" sz="3000" dirty="0" err="1"/>
              <a:t>tokarica</a:t>
            </a:r>
            <a:r>
              <a:rPr lang="hr-HR" sz="3000" dirty="0"/>
              <a:t> </a:t>
            </a:r>
          </a:p>
          <a:p>
            <a:r>
              <a:rPr lang="hr-HR" sz="3000" dirty="0"/>
              <a:t>Keramičar-oblagač/keramičarka-</a:t>
            </a:r>
            <a:r>
              <a:rPr lang="hr-HR" sz="3000" dirty="0" err="1"/>
              <a:t>oblagačica</a:t>
            </a:r>
            <a:r>
              <a:rPr lang="hr-HR" sz="3000" dirty="0"/>
              <a:t> </a:t>
            </a:r>
          </a:p>
          <a:p>
            <a:r>
              <a:rPr lang="hr-HR" sz="3000" dirty="0"/>
              <a:t>Autolimar/</a:t>
            </a:r>
            <a:r>
              <a:rPr lang="hr-HR" sz="3000" dirty="0" err="1"/>
              <a:t>autolimarica</a:t>
            </a:r>
            <a:r>
              <a:rPr lang="hr-HR" sz="3000" dirty="0"/>
              <a:t>* </a:t>
            </a:r>
          </a:p>
          <a:p>
            <a:r>
              <a:rPr lang="hr-HR" sz="3000" dirty="0"/>
              <a:t>Krojač/krojačica* </a:t>
            </a:r>
            <a:r>
              <a:rPr lang="hr-HR" sz="3000" dirty="0" smtClean="0"/>
              <a:t> </a:t>
            </a:r>
            <a:endParaRPr lang="hr-HR" sz="3000" dirty="0"/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268760"/>
            <a:ext cx="3520440" cy="485740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r-HR" b="1" i="1" u="sng" dirty="0" smtClean="0"/>
              <a:t>Četverogodišnji </a:t>
            </a:r>
            <a:r>
              <a:rPr lang="hr-HR" b="1" i="1" u="sng" dirty="0"/>
              <a:t>ili petogodišnji srednjoškolski </a:t>
            </a:r>
          </a:p>
          <a:p>
            <a:r>
              <a:rPr lang="hr-HR" dirty="0"/>
              <a:t>Medicinska sestra opće njege / medicinski tehničar opće njege 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b="1" i="1" u="sng" dirty="0"/>
              <a:t>Stručni studij </a:t>
            </a:r>
          </a:p>
          <a:p>
            <a:r>
              <a:rPr lang="hr-HR" dirty="0"/>
              <a:t>Rani i predškolski odgoj i obrazovanje* </a:t>
            </a:r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b="1" i="1" u="sng" dirty="0"/>
              <a:t>Sveučilišni studij </a:t>
            </a:r>
            <a:endParaRPr lang="hr-HR" b="1" i="1" u="sng" dirty="0" smtClean="0"/>
          </a:p>
          <a:p>
            <a:pPr marL="0" indent="0">
              <a:buNone/>
            </a:pPr>
            <a:endParaRPr lang="hr-HR" b="1" i="1" u="sng" dirty="0" smtClean="0"/>
          </a:p>
          <a:p>
            <a:r>
              <a:rPr lang="hr-HR" dirty="0" smtClean="0"/>
              <a:t>Medicina</a:t>
            </a:r>
            <a:r>
              <a:rPr lang="hr-HR" dirty="0"/>
              <a:t>* </a:t>
            </a:r>
          </a:p>
          <a:p>
            <a:r>
              <a:rPr lang="hr-HR" dirty="0" smtClean="0"/>
              <a:t>Strojarstvo</a:t>
            </a:r>
            <a:r>
              <a:rPr lang="hr-HR" dirty="0"/>
              <a:t>* Građevinarstvo* </a:t>
            </a:r>
          </a:p>
          <a:p>
            <a:r>
              <a:rPr lang="hr-HR" dirty="0" smtClean="0"/>
              <a:t>Matematika</a:t>
            </a:r>
            <a:r>
              <a:rPr lang="hr-HR" dirty="0"/>
              <a:t>* </a:t>
            </a:r>
          </a:p>
          <a:p>
            <a:r>
              <a:rPr lang="hr-HR" dirty="0"/>
              <a:t>Logopedija* </a:t>
            </a:r>
          </a:p>
          <a:p>
            <a:r>
              <a:rPr lang="hr-HR" dirty="0"/>
              <a:t>Anglistika ili Engleski jezik i književnost* </a:t>
            </a:r>
          </a:p>
          <a:p>
            <a:r>
              <a:rPr lang="hr-HR" dirty="0"/>
              <a:t>Germanistika ili Njemački jezik i književnost* </a:t>
            </a:r>
          </a:p>
          <a:p>
            <a:r>
              <a:rPr lang="hr-HR" dirty="0"/>
              <a:t>Elektrotehnika ili Elektrotehnika i informacijska tehnologija* </a:t>
            </a:r>
          </a:p>
          <a:p>
            <a:r>
              <a:rPr lang="hr-HR" dirty="0"/>
              <a:t>Farmacija* </a:t>
            </a:r>
          </a:p>
          <a:p>
            <a:r>
              <a:rPr lang="hr-HR" dirty="0"/>
              <a:t>Informatika* </a:t>
            </a:r>
          </a:p>
          <a:p>
            <a:r>
              <a:rPr lang="hr-HR" dirty="0"/>
              <a:t>Fizika* </a:t>
            </a:r>
          </a:p>
          <a:p>
            <a:r>
              <a:rPr lang="hr-HR" dirty="0"/>
              <a:t>Rehabilitacija* </a:t>
            </a:r>
          </a:p>
          <a:p>
            <a:r>
              <a:rPr lang="hr-HR" dirty="0"/>
              <a:t>Biologija i kemija*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3868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/>
              <a:t>Obrazovni programi u kojima treba smanjiti broj upisanih i stipendiranih </a:t>
            </a:r>
            <a:r>
              <a:rPr lang="hr-HR" sz="1800" dirty="0" smtClean="0"/>
              <a:t> učenika </a:t>
            </a:r>
            <a:r>
              <a:rPr lang="hr-HR" sz="1800" dirty="0"/>
              <a:t>ili studenata 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b="1" i="1" u="sng" dirty="0"/>
              <a:t>Trogodišnji srednjoškolski </a:t>
            </a:r>
            <a:endParaRPr lang="hr-HR" b="1" i="1" u="sng" dirty="0" smtClean="0"/>
          </a:p>
          <a:p>
            <a:r>
              <a:rPr lang="hr-HR" dirty="0" smtClean="0"/>
              <a:t>-  </a:t>
            </a:r>
            <a:endParaRPr lang="hr-HR" dirty="0"/>
          </a:p>
          <a:p>
            <a:pPr marL="0" indent="0">
              <a:buNone/>
            </a:pPr>
            <a:r>
              <a:rPr lang="hr-HR" b="1" i="1" u="sng" dirty="0"/>
              <a:t>Četverogodišnji srednjoškolski Ekonomist/ekonomistica </a:t>
            </a:r>
          </a:p>
          <a:p>
            <a:r>
              <a:rPr lang="hr-HR" dirty="0"/>
              <a:t>Upravni referent / upravna referentica </a:t>
            </a:r>
          </a:p>
          <a:p>
            <a:r>
              <a:rPr lang="hr-HR" dirty="0"/>
              <a:t>Fizioterapeutski tehničar / fizioterapeutska tehničarka </a:t>
            </a:r>
          </a:p>
          <a:p>
            <a:r>
              <a:rPr lang="hr-HR" dirty="0"/>
              <a:t>Komercijalist/</a:t>
            </a:r>
            <a:r>
              <a:rPr lang="hr-HR" dirty="0" err="1"/>
              <a:t>komercijalistica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i="1" u="sng" dirty="0" smtClean="0"/>
              <a:t>Stručni </a:t>
            </a:r>
            <a:r>
              <a:rPr lang="hr-HR" b="1" i="1" u="sng" dirty="0"/>
              <a:t>studij </a:t>
            </a:r>
          </a:p>
          <a:p>
            <a:r>
              <a:rPr lang="hr-HR" dirty="0"/>
              <a:t>Poslovna ekonomija u turizmu i ugostiteljstvu </a:t>
            </a:r>
          </a:p>
          <a:p>
            <a:r>
              <a:rPr lang="hr-HR" dirty="0"/>
              <a:t>Poslovna ekonomija*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i="1" u="sng" dirty="0" smtClean="0"/>
              <a:t>Sveučilišni </a:t>
            </a:r>
            <a:r>
              <a:rPr lang="hr-HR" b="1" i="1" u="sng" dirty="0"/>
              <a:t>studij </a:t>
            </a:r>
          </a:p>
          <a:p>
            <a:r>
              <a:rPr lang="hr-HR" dirty="0"/>
              <a:t>Poslovna ekonomija*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779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OPĆI UVJETI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/>
              <a:t>z</a:t>
            </a:r>
            <a:r>
              <a:rPr lang="hr-HR" dirty="0" smtClean="0"/>
              <a:t>avršena OŠ, do navršenih 17 godina, iznimno do navršenih 18 godina</a:t>
            </a:r>
          </a:p>
          <a:p>
            <a:r>
              <a:rPr lang="hr-HR" dirty="0"/>
              <a:t>u</a:t>
            </a:r>
            <a:r>
              <a:rPr lang="hr-HR" dirty="0" smtClean="0"/>
              <a:t>pisi putem web stranice </a:t>
            </a:r>
            <a:r>
              <a:rPr lang="hr-HR" b="1" dirty="0" smtClean="0"/>
              <a:t>Nacionalnog informacijskog sustava prijave i upisa u SŠ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(</a:t>
            </a:r>
            <a:r>
              <a:rPr lang="hr-HR" dirty="0" err="1" smtClean="0"/>
              <a:t>NISupSŠ</a:t>
            </a:r>
            <a:r>
              <a:rPr lang="hr-HR" dirty="0" smtClean="0"/>
              <a:t>)-Upisi .</a:t>
            </a:r>
            <a:r>
              <a:rPr lang="hr-HR" dirty="0" err="1" smtClean="0"/>
              <a:t>hr</a:t>
            </a:r>
            <a:endParaRPr lang="hr-HR" dirty="0" smtClean="0"/>
          </a:p>
          <a:p>
            <a:r>
              <a:rPr lang="hr-HR" dirty="0"/>
              <a:t>n</a:t>
            </a:r>
            <a:r>
              <a:rPr lang="hr-HR" dirty="0" smtClean="0"/>
              <a:t>a svakom upisnom roku prijavljuje se za upis na najviše 6 obrazovnih programa</a:t>
            </a:r>
          </a:p>
          <a:p>
            <a:r>
              <a:rPr lang="hr-HR" dirty="0" smtClean="0"/>
              <a:t>listu </a:t>
            </a:r>
            <a:r>
              <a:rPr lang="hr-HR" dirty="0"/>
              <a:t>prioriteta treba pažljivo pripremiti tako da se na vrh liste postavi program obrazovanja koji </a:t>
            </a:r>
            <a:r>
              <a:rPr lang="hr-HR" dirty="0" smtClean="0"/>
              <a:t>se najviše </a:t>
            </a:r>
            <a:r>
              <a:rPr lang="hr-HR" dirty="0"/>
              <a:t>želi upisati, a zatim i ostali, željenim redoslijedom. Sukladno tome, kandidat će se </a:t>
            </a:r>
            <a:r>
              <a:rPr lang="hr-HR" dirty="0" smtClean="0"/>
              <a:t>optimalno rasporediti </a:t>
            </a:r>
            <a:r>
              <a:rPr lang="hr-HR" dirty="0"/>
              <a:t>na program obrazovanja koji mu je najviši na listi prioriteta, a za koji se, </a:t>
            </a:r>
            <a:r>
              <a:rPr lang="hr-HR" dirty="0" smtClean="0"/>
              <a:t>prema ostvarenim </a:t>
            </a:r>
            <a:r>
              <a:rPr lang="hr-HR" dirty="0"/>
              <a:t>bodovima, nalazi u sklopu upisne kvote.</a:t>
            </a:r>
          </a:p>
          <a:p>
            <a:r>
              <a:rPr lang="hr-HR" dirty="0" smtClean="0"/>
              <a:t>prilikom </a:t>
            </a:r>
            <a:r>
              <a:rPr lang="hr-HR" dirty="0"/>
              <a:t>prijave pojedinoga programa obrazovanja potrebno je odabrati prvi i drugi strani jezik </a:t>
            </a:r>
            <a:r>
              <a:rPr lang="hr-HR" dirty="0" smtClean="0"/>
              <a:t>i izborne </a:t>
            </a:r>
            <a:r>
              <a:rPr lang="hr-HR" dirty="0"/>
              <a:t>predmete između ponuđenih stranih jezika i izbornih predmeta koji se u srednjoj </a:t>
            </a:r>
            <a:r>
              <a:rPr lang="hr-HR" dirty="0" smtClean="0"/>
              <a:t>školi predaju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6616" y="260648"/>
            <a:ext cx="7242048" cy="1143000"/>
          </a:xfrm>
        </p:spPr>
        <p:txBody>
          <a:bodyPr/>
          <a:lstStyle/>
          <a:p>
            <a:r>
              <a:rPr lang="hr-HR" sz="18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Obrazovni programi u kojima treba povećati broj upisanih i stipendiranih  učenika ili studenata - </a:t>
            </a:r>
            <a:r>
              <a:rPr lang="hr-HR" sz="1800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v</a:t>
            </a:r>
            <a:r>
              <a:rPr lang="hr-HR" sz="180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ž</a:t>
            </a:r>
            <a:r>
              <a:rPr lang="hr-HR" sz="3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/>
            </a:r>
            <a:br>
              <a:rPr lang="hr-HR" sz="3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3520440" cy="4929411"/>
          </a:xfrm>
        </p:spPr>
        <p:txBody>
          <a:bodyPr>
            <a:normAutofit fontScale="47500" lnSpcReduction="20000"/>
          </a:bodyPr>
          <a:lstStyle/>
          <a:p>
            <a:endParaRPr lang="hr-HR" dirty="0"/>
          </a:p>
          <a:p>
            <a:pPr marL="0" indent="0">
              <a:buNone/>
            </a:pPr>
            <a:r>
              <a:rPr lang="hr-HR" b="1" i="1" u="sng" dirty="0"/>
              <a:t>Dvogodišnji ili trogodišnji srednjoškolski </a:t>
            </a:r>
            <a:endParaRPr lang="hr-HR" b="1" i="1" u="sng" dirty="0" smtClean="0"/>
          </a:p>
          <a:p>
            <a:r>
              <a:rPr lang="hr-HR" dirty="0" err="1" smtClean="0"/>
              <a:t>Automehatroničar</a:t>
            </a:r>
            <a:r>
              <a:rPr lang="hr-HR" dirty="0" smtClean="0"/>
              <a:t>/</a:t>
            </a:r>
            <a:r>
              <a:rPr lang="hr-HR" dirty="0" err="1" smtClean="0"/>
              <a:t>automehatroničarka</a:t>
            </a:r>
            <a:r>
              <a:rPr lang="hr-HR" dirty="0" smtClean="0"/>
              <a:t> </a:t>
            </a:r>
            <a:endParaRPr lang="hr-HR" dirty="0"/>
          </a:p>
          <a:p>
            <a:r>
              <a:rPr lang="hr-HR" dirty="0"/>
              <a:t>Zavarivač/zavarivačica </a:t>
            </a:r>
          </a:p>
          <a:p>
            <a:r>
              <a:rPr lang="hr-HR" dirty="0"/>
              <a:t>Tesar/</a:t>
            </a:r>
            <a:r>
              <a:rPr lang="hr-HR" dirty="0" err="1"/>
              <a:t>tesarica</a:t>
            </a:r>
            <a:r>
              <a:rPr lang="hr-HR" dirty="0"/>
              <a:t> Zidar/</a:t>
            </a:r>
            <a:r>
              <a:rPr lang="hr-HR" dirty="0" err="1"/>
              <a:t>zidarka</a:t>
            </a:r>
            <a:r>
              <a:rPr lang="hr-HR" dirty="0"/>
              <a:t> </a:t>
            </a:r>
          </a:p>
          <a:p>
            <a:r>
              <a:rPr lang="hr-HR" dirty="0"/>
              <a:t>Krojač/krojačica </a:t>
            </a:r>
          </a:p>
          <a:p>
            <a:r>
              <a:rPr lang="hr-HR" dirty="0"/>
              <a:t>Autolakirer/</a:t>
            </a:r>
            <a:r>
              <a:rPr lang="hr-HR" dirty="0" err="1"/>
              <a:t>autolakirerica</a:t>
            </a:r>
            <a:r>
              <a:rPr lang="hr-HR" dirty="0"/>
              <a:t> </a:t>
            </a:r>
          </a:p>
          <a:p>
            <a:r>
              <a:rPr lang="hr-HR" dirty="0"/>
              <a:t>Limar/limarica </a:t>
            </a:r>
          </a:p>
          <a:p>
            <a:r>
              <a:rPr lang="hr-HR" dirty="0"/>
              <a:t>Autolimar/</a:t>
            </a:r>
            <a:r>
              <a:rPr lang="hr-HR" dirty="0" err="1"/>
              <a:t>autolimarica</a:t>
            </a:r>
            <a:r>
              <a:rPr lang="hr-HR" dirty="0"/>
              <a:t> </a:t>
            </a:r>
          </a:p>
          <a:p>
            <a:r>
              <a:rPr lang="hr-HR" dirty="0"/>
              <a:t>Fasader/fasaderka* </a:t>
            </a:r>
          </a:p>
          <a:p>
            <a:r>
              <a:rPr lang="hr-HR" dirty="0"/>
              <a:t>Elektroinstalater/elektroinstalaterka </a:t>
            </a:r>
          </a:p>
          <a:p>
            <a:r>
              <a:rPr lang="hr-HR" dirty="0"/>
              <a:t>Vozač / vozačica motornog vozila </a:t>
            </a:r>
          </a:p>
          <a:p>
            <a:r>
              <a:rPr lang="hr-HR" dirty="0"/>
              <a:t>Bravar/bravarica </a:t>
            </a:r>
          </a:p>
          <a:p>
            <a:r>
              <a:rPr lang="hr-HR" dirty="0"/>
              <a:t>Strojobravar/strojobravarica </a:t>
            </a:r>
          </a:p>
          <a:p>
            <a:r>
              <a:rPr lang="hr-HR" dirty="0"/>
              <a:t>Kuhar/kuharica </a:t>
            </a:r>
          </a:p>
          <a:p>
            <a:r>
              <a:rPr lang="hr-HR" dirty="0"/>
              <a:t>Instalater / instalaterka kućnih instalacija </a:t>
            </a:r>
          </a:p>
          <a:p>
            <a:r>
              <a:rPr lang="hr-HR" dirty="0"/>
              <a:t>Keramičar oblagač / keramičarka </a:t>
            </a:r>
            <a:r>
              <a:rPr lang="hr-HR" dirty="0" err="1"/>
              <a:t>oblagačica</a:t>
            </a:r>
            <a:r>
              <a:rPr lang="hr-HR" dirty="0"/>
              <a:t> </a:t>
            </a:r>
          </a:p>
          <a:p>
            <a:r>
              <a:rPr lang="hr-HR" dirty="0"/>
              <a:t>Soboslikar ličilac / soboslikarica </a:t>
            </a:r>
            <a:r>
              <a:rPr lang="hr-HR" dirty="0" err="1"/>
              <a:t>ličiteljica</a:t>
            </a:r>
            <a:r>
              <a:rPr lang="hr-HR" dirty="0"/>
              <a:t> </a:t>
            </a:r>
          </a:p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r-HR" dirty="0"/>
              <a:t>Konobar/konobarica Mesar/mesarica Armirač/</a:t>
            </a:r>
            <a:r>
              <a:rPr lang="hr-HR" dirty="0" err="1"/>
              <a:t>armiračica</a:t>
            </a:r>
            <a:r>
              <a:rPr lang="hr-HR" dirty="0"/>
              <a:t> </a:t>
            </a:r>
          </a:p>
          <a:p>
            <a:r>
              <a:rPr lang="hr-HR" dirty="0"/>
              <a:t>Monter/</a:t>
            </a:r>
            <a:r>
              <a:rPr lang="hr-HR" dirty="0" err="1"/>
              <a:t>monterka</a:t>
            </a:r>
            <a:r>
              <a:rPr lang="hr-HR" dirty="0"/>
              <a:t> suhe gradnje </a:t>
            </a:r>
          </a:p>
          <a:p>
            <a:r>
              <a:rPr lang="hr-HR" dirty="0"/>
              <a:t>Stolar/</a:t>
            </a:r>
            <a:r>
              <a:rPr lang="hr-HR" dirty="0" err="1"/>
              <a:t>stolarica</a:t>
            </a:r>
            <a:r>
              <a:rPr lang="hr-HR" dirty="0"/>
              <a:t> </a:t>
            </a:r>
          </a:p>
          <a:p>
            <a:r>
              <a:rPr lang="hr-HR" dirty="0"/>
              <a:t>Pekar/pekarica </a:t>
            </a:r>
          </a:p>
          <a:p>
            <a:r>
              <a:rPr lang="hr-HR" dirty="0"/>
              <a:t>Obućar/obućarka </a:t>
            </a:r>
          </a:p>
          <a:p>
            <a:r>
              <a:rPr lang="hr-HR" dirty="0" err="1"/>
              <a:t>Galanterist</a:t>
            </a:r>
            <a:r>
              <a:rPr lang="hr-HR" dirty="0"/>
              <a:t>/</a:t>
            </a:r>
            <a:r>
              <a:rPr lang="hr-HR" dirty="0" err="1"/>
              <a:t>galanteristica</a:t>
            </a:r>
            <a:r>
              <a:rPr lang="hr-HR" dirty="0"/>
              <a:t> </a:t>
            </a:r>
          </a:p>
          <a:p>
            <a:r>
              <a:rPr lang="hr-HR" dirty="0"/>
              <a:t>Rukovatelj/rukovateljica samohodnim građevinskim strojevima Dimnjačar/dimnjačarka </a:t>
            </a:r>
          </a:p>
          <a:p>
            <a:r>
              <a:rPr lang="hr-HR" dirty="0"/>
              <a:t>Prodavač/prodavačica </a:t>
            </a:r>
          </a:p>
          <a:p>
            <a:r>
              <a:rPr lang="hr-HR" dirty="0"/>
              <a:t>Grafičar/grafičarka tiska </a:t>
            </a:r>
          </a:p>
          <a:p>
            <a:r>
              <a:rPr lang="hr-HR" dirty="0"/>
              <a:t>Slastičar/slastičarka*  </a:t>
            </a:r>
          </a:p>
          <a:p>
            <a:r>
              <a:rPr lang="hr-HR" dirty="0"/>
              <a:t>Tapetar/</a:t>
            </a:r>
            <a:r>
              <a:rPr lang="hr-HR" dirty="0" err="1"/>
              <a:t>tapetarka</a:t>
            </a:r>
            <a:r>
              <a:rPr lang="hr-HR" dirty="0"/>
              <a:t> </a:t>
            </a:r>
          </a:p>
          <a:p>
            <a:r>
              <a:rPr lang="hr-HR" dirty="0"/>
              <a:t>Tokar/</a:t>
            </a:r>
            <a:r>
              <a:rPr lang="hr-HR" dirty="0" err="1"/>
              <a:t>tokarica</a:t>
            </a:r>
            <a:r>
              <a:rPr lang="hr-HR" dirty="0"/>
              <a:t> </a:t>
            </a:r>
          </a:p>
          <a:p>
            <a:r>
              <a:rPr lang="hr-HR" dirty="0"/>
              <a:t>Staklar/</a:t>
            </a:r>
            <a:r>
              <a:rPr lang="hr-HR" dirty="0" err="1"/>
              <a:t>staklarka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6707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Obrazovni programi u kojima treba povećati broj upisanih i stipendiranih  učenika ili studenata - </a:t>
            </a:r>
            <a:r>
              <a:rPr lang="hr-HR" sz="1800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v</a:t>
            </a:r>
            <a:r>
              <a:rPr lang="hr-HR" sz="180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ž</a:t>
            </a:r>
            <a:r>
              <a:rPr lang="hr-HR" sz="3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/>
            </a:r>
            <a:br>
              <a:rPr lang="hr-HR" sz="3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</a:b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b="1" i="1" u="sng" dirty="0"/>
              <a:t>Četverogodišnji srednjoškolski </a:t>
            </a:r>
            <a:endParaRPr lang="hr-HR" b="1" i="1" u="sng" dirty="0" smtClean="0"/>
          </a:p>
          <a:p>
            <a:r>
              <a:rPr lang="hr-HR" dirty="0" smtClean="0"/>
              <a:t>Elektrotehničar/elektrotehničarka </a:t>
            </a:r>
            <a:endParaRPr lang="hr-HR" dirty="0"/>
          </a:p>
          <a:p>
            <a:r>
              <a:rPr lang="hr-HR" dirty="0"/>
              <a:t>Medicinska sestra / medicinski tehničar </a:t>
            </a:r>
          </a:p>
          <a:p>
            <a:pPr marL="0" indent="0">
              <a:buNone/>
            </a:pPr>
            <a:r>
              <a:rPr lang="hr-HR" dirty="0"/>
              <a:t> 	 	 	 	 	 	 </a:t>
            </a:r>
            <a:endParaRPr lang="hr-HR" b="1" i="1" u="sng" dirty="0" smtClean="0"/>
          </a:p>
          <a:p>
            <a:pPr marL="0" indent="0">
              <a:buNone/>
            </a:pPr>
            <a:r>
              <a:rPr lang="hr-HR" b="1" i="1" u="sng" dirty="0" smtClean="0"/>
              <a:t>Stručni </a:t>
            </a:r>
            <a:r>
              <a:rPr lang="hr-HR" b="1" i="1" u="sng" dirty="0"/>
              <a:t>studij </a:t>
            </a:r>
          </a:p>
          <a:p>
            <a:pPr marL="0" indent="0">
              <a:buNone/>
            </a:pPr>
            <a:r>
              <a:rPr lang="hr-HR" dirty="0" smtClean="0"/>
              <a:t>       -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	 </a:t>
            </a:r>
          </a:p>
          <a:p>
            <a:pPr marL="0" indent="0">
              <a:buNone/>
            </a:pPr>
            <a:r>
              <a:rPr lang="hr-HR" b="1" i="1" u="sng" dirty="0"/>
              <a:t>Sveučilišni studij </a:t>
            </a:r>
            <a:endParaRPr lang="hr-HR" b="1" i="1" u="sng" dirty="0" smtClean="0"/>
          </a:p>
          <a:p>
            <a:r>
              <a:rPr lang="hr-HR" dirty="0" smtClean="0"/>
              <a:t>Medicina</a:t>
            </a:r>
            <a:r>
              <a:rPr lang="hr-HR" dirty="0"/>
              <a:t>* </a:t>
            </a:r>
          </a:p>
          <a:p>
            <a:r>
              <a:rPr lang="hr-HR" dirty="0"/>
              <a:t>Rani i predškolski odgoj i obrazovanje* </a:t>
            </a:r>
          </a:p>
          <a:p>
            <a:r>
              <a:rPr lang="hr-HR" dirty="0"/>
              <a:t>Logopedija* </a:t>
            </a:r>
          </a:p>
          <a:p>
            <a:r>
              <a:rPr lang="hr-HR" dirty="0"/>
              <a:t> Farmacija* </a:t>
            </a:r>
          </a:p>
          <a:p>
            <a:r>
              <a:rPr lang="hr-HR" dirty="0"/>
              <a:t>Matematika* Strojarstvo* </a:t>
            </a:r>
          </a:p>
          <a:p>
            <a:r>
              <a:rPr lang="hr-HR" dirty="0"/>
              <a:t>Građevinarstvo* </a:t>
            </a:r>
          </a:p>
          <a:p>
            <a:r>
              <a:rPr lang="hr-HR" dirty="0"/>
              <a:t> Engleski jezik i književnost* ili Anglistika* </a:t>
            </a:r>
          </a:p>
          <a:p>
            <a:r>
              <a:rPr lang="hr-HR" dirty="0"/>
              <a:t> Njemački jezik i književnost* ili Germanistika* </a:t>
            </a:r>
          </a:p>
          <a:p>
            <a:r>
              <a:rPr lang="hr-HR" dirty="0"/>
              <a:t>Fizika* </a:t>
            </a:r>
          </a:p>
          <a:p>
            <a:r>
              <a:rPr lang="hr-HR" dirty="0"/>
              <a:t>Elektrotehnika* ili Elektrotehnika i informacijska tehnologija* </a:t>
            </a:r>
          </a:p>
          <a:p>
            <a:r>
              <a:rPr lang="hr-HR" dirty="0"/>
              <a:t>Informatika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0650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8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Obrazovni programi u kojima treba smanjiti broj upisanih i stipendiranih  učenika ili studenata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b="1" i="1" u="sng" dirty="0"/>
              <a:t>Trogodišnji srednjoškolski </a:t>
            </a:r>
          </a:p>
          <a:p>
            <a:pPr marL="0" indent="0">
              <a:buNone/>
            </a:pPr>
            <a:r>
              <a:rPr lang="hr-HR" dirty="0"/>
              <a:t>- </a:t>
            </a:r>
          </a:p>
          <a:p>
            <a:pPr marL="0" indent="0">
              <a:buNone/>
            </a:pPr>
            <a:r>
              <a:rPr lang="hr-HR" dirty="0"/>
              <a:t> 	 	 </a:t>
            </a:r>
          </a:p>
          <a:p>
            <a:pPr marL="0" indent="0">
              <a:buNone/>
            </a:pPr>
            <a:r>
              <a:rPr lang="hr-HR" b="1" i="1" u="sng" dirty="0"/>
              <a:t>Četverogodišnji srednjoškolski </a:t>
            </a:r>
          </a:p>
          <a:p>
            <a:r>
              <a:rPr lang="hr-HR" dirty="0"/>
              <a:t>Opća gimnazija </a:t>
            </a:r>
          </a:p>
          <a:p>
            <a:r>
              <a:rPr lang="hr-HR" dirty="0"/>
              <a:t>Hotelijersko-turistički  tehničar / hotelijersko-turistička  tehničarka </a:t>
            </a:r>
          </a:p>
          <a:p>
            <a:r>
              <a:rPr lang="hr-HR" dirty="0"/>
              <a:t>Tehničar / tehničarka za računalstvo </a:t>
            </a:r>
          </a:p>
          <a:p>
            <a:pPr marL="0" indent="0">
              <a:buNone/>
            </a:pPr>
            <a:r>
              <a:rPr lang="hr-HR" dirty="0"/>
              <a:t> 	 	 	 	 	 	 	 	 	 </a:t>
            </a:r>
          </a:p>
          <a:p>
            <a:pPr marL="0" indent="0">
              <a:buNone/>
            </a:pPr>
            <a:r>
              <a:rPr lang="hr-HR" b="1" i="1" u="sng" dirty="0" smtClean="0"/>
              <a:t>Stručni </a:t>
            </a:r>
            <a:r>
              <a:rPr lang="hr-HR" b="1" i="1" u="sng" dirty="0"/>
              <a:t>studij </a:t>
            </a:r>
          </a:p>
          <a:p>
            <a:r>
              <a:rPr lang="hr-HR" dirty="0" smtClean="0"/>
              <a:t>Poslovna </a:t>
            </a:r>
            <a:r>
              <a:rPr lang="hr-HR" dirty="0"/>
              <a:t>ekonomija* </a:t>
            </a:r>
          </a:p>
          <a:p>
            <a:r>
              <a:rPr lang="hr-HR" dirty="0" smtClean="0"/>
              <a:t>Ekonomija</a:t>
            </a:r>
            <a:r>
              <a:rPr lang="hr-HR" dirty="0"/>
              <a:t>* </a:t>
            </a:r>
          </a:p>
          <a:p>
            <a:pPr marL="0" indent="0">
              <a:buNone/>
            </a:pPr>
            <a:r>
              <a:rPr lang="hr-HR" dirty="0"/>
              <a:t> 	 	 </a:t>
            </a:r>
          </a:p>
          <a:p>
            <a:pPr marL="0" indent="0">
              <a:buNone/>
            </a:pPr>
            <a:r>
              <a:rPr lang="hr-HR" b="1" i="1" u="sng" dirty="0" smtClean="0"/>
              <a:t>Sveučilišni </a:t>
            </a:r>
            <a:r>
              <a:rPr lang="hr-HR" b="1" i="1" u="sng" dirty="0"/>
              <a:t>studij </a:t>
            </a:r>
          </a:p>
          <a:p>
            <a:r>
              <a:rPr lang="hr-HR" dirty="0"/>
              <a:t>Ekonomija* </a:t>
            </a:r>
          </a:p>
          <a:p>
            <a:r>
              <a:rPr lang="hr-HR" dirty="0"/>
              <a:t>Poslovna ekonomija* </a:t>
            </a:r>
          </a:p>
          <a:p>
            <a:r>
              <a:rPr lang="hr-HR" dirty="0"/>
              <a:t>Novinarstvo* </a:t>
            </a:r>
          </a:p>
          <a:p>
            <a:r>
              <a:rPr lang="hr-HR" dirty="0"/>
              <a:t>Politologija*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7578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Rokovi!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40448"/>
              </p:ext>
            </p:extLst>
          </p:nvPr>
        </p:nvGraphicFramePr>
        <p:xfrm>
          <a:off x="251520" y="476672"/>
          <a:ext cx="7344816" cy="5828048"/>
        </p:xfrm>
        <a:graphic>
          <a:graphicData uri="http://schemas.openxmlformats.org/drawingml/2006/table">
            <a:tbl>
              <a:tblPr/>
              <a:tblGrid>
                <a:gridCol w="5347321"/>
                <a:gridCol w="1997495"/>
              </a:tblGrid>
              <a:tr h="148057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dirty="0">
                          <a:effectLst/>
                          <a:latin typeface="Minion Pro"/>
                        </a:rPr>
                        <a:t>Opis postupaka</a:t>
                      </a:r>
                      <a:endParaRPr lang="hr-HR" sz="1200" b="0" dirty="0">
                        <a:effectLst/>
                        <a:latin typeface="Minion Pro"/>
                      </a:endParaRP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i="0" dirty="0">
                          <a:effectLst/>
                          <a:latin typeface="Minion Pro"/>
                        </a:rPr>
                        <a:t>Datum</a:t>
                      </a:r>
                      <a:endParaRPr lang="hr-HR" sz="1200" b="0" dirty="0">
                        <a:effectLst/>
                        <a:latin typeface="Minion Pro"/>
                      </a:endParaRP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148057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dirty="0">
                          <a:solidFill>
                            <a:srgbClr val="FF0000"/>
                          </a:solidFill>
                          <a:effectLst/>
                          <a:latin typeface="Minion Pro"/>
                        </a:rPr>
                        <a:t>• Početak prijava redovitih učenika u sustav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dirty="0">
                          <a:solidFill>
                            <a:srgbClr val="FF0000"/>
                          </a:solidFill>
                          <a:effectLst/>
                          <a:latin typeface="Minion Pro"/>
                        </a:rPr>
                        <a:t>24. 5. 2021.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57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dirty="0">
                          <a:solidFill>
                            <a:srgbClr val="FF0000"/>
                          </a:solidFill>
                          <a:effectLst/>
                          <a:latin typeface="Minion Pro"/>
                        </a:rPr>
                        <a:t>• </a:t>
                      </a:r>
                      <a:r>
                        <a:rPr lang="hr-HR" sz="1200" b="1" i="0" dirty="0">
                          <a:solidFill>
                            <a:srgbClr val="FF0000"/>
                          </a:solidFill>
                          <a:effectLst/>
                          <a:latin typeface="Minion Pro"/>
                        </a:rPr>
                        <a:t>Početak prijava obrazovnih programa</a:t>
                      </a:r>
                      <a:endParaRPr lang="hr-HR" sz="1200" b="0" dirty="0">
                        <a:solidFill>
                          <a:srgbClr val="FF0000"/>
                        </a:solidFill>
                        <a:effectLst/>
                        <a:latin typeface="Minion Pro"/>
                      </a:endParaRP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i="0" dirty="0">
                          <a:solidFill>
                            <a:srgbClr val="FF0000"/>
                          </a:solidFill>
                          <a:effectLst/>
                          <a:latin typeface="Minion Pro"/>
                        </a:rPr>
                        <a:t>25. 6. 2021.</a:t>
                      </a:r>
                      <a:endParaRPr lang="hr-HR" sz="1200" b="0" dirty="0">
                        <a:solidFill>
                          <a:srgbClr val="FF0000"/>
                        </a:solidFill>
                        <a:effectLst/>
                        <a:latin typeface="Minion Pro"/>
                      </a:endParaRP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31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• Završetak prijave obrazovnih programa koji zahtijevaju dodatne provjere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28. 6. 2021.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31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• Provođenje dodatnih ispita i provjera te unos rezultata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29. 6. – 1. 7. 2021.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297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dirty="0">
                          <a:solidFill>
                            <a:srgbClr val="FF0000"/>
                          </a:solidFill>
                          <a:effectLst/>
                          <a:latin typeface="Minion Pro"/>
                        </a:rPr>
                        <a:t>• Rok za dostavu dokumentacije redovitih učenika (stručno mišljenje HZZ-a i ostali dokumenti kojima se ostvaruju dodatna prava za upis)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dirty="0">
                          <a:solidFill>
                            <a:srgbClr val="FF0000"/>
                          </a:solidFill>
                          <a:effectLst/>
                          <a:latin typeface="Minion Pro"/>
                        </a:rPr>
                        <a:t>1. 7. 2021.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297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• Unos prigovora na osobne podatke, ocjene, natjecanja, rezultate dodatnih provjera i podatke na temelju kojih se ostvaruju dodatna prava za upis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5. 7. 2021.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31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• Brisanje s lista kandidata koji nisu zadovoljili preduvjete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6. 7. 2021.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783">
                <a:tc>
                  <a:txBody>
                    <a:bodyPr/>
                    <a:lstStyle/>
                    <a:p>
                      <a:pPr algn="l" fontAlgn="base"/>
                      <a:r>
                        <a:rPr lang="hr-H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Minion Pro"/>
                        </a:rPr>
                        <a:t>• Završetak prijava obrazovnih programa</a:t>
                      </a:r>
                      <a:endParaRPr lang="hr-HR" sz="1200" b="0" i="0" u="none" strike="noStrike" dirty="0">
                        <a:solidFill>
                          <a:srgbClr val="FF0000"/>
                        </a:solidFill>
                        <a:effectLst/>
                        <a:latin typeface="Minion Pro Cond"/>
                      </a:endParaRPr>
                    </a:p>
                    <a:p>
                      <a:pPr algn="l" fontAlgn="base"/>
                      <a:r>
                        <a:rPr lang="hr-HR" sz="1200" b="0" i="0" u="none" strike="noStrike" dirty="0">
                          <a:solidFill>
                            <a:srgbClr val="231F20"/>
                          </a:solidFill>
                          <a:effectLst/>
                          <a:latin typeface="Minion Pro Cond"/>
                        </a:rPr>
                        <a:t>• Početak ispisa </a:t>
                      </a:r>
                      <a:r>
                        <a:rPr lang="hr-HR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Minion Pro Cond"/>
                        </a:rPr>
                        <a:t>prijavnica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Minion Pro"/>
                        </a:rPr>
                        <a:t>7. 7. 2021.</a:t>
                      </a:r>
                      <a:endParaRPr lang="hr-HR" sz="1200" b="0" i="0" u="none" strike="noStrike" dirty="0">
                        <a:solidFill>
                          <a:srgbClr val="FF0000"/>
                        </a:solidFill>
                        <a:effectLst/>
                        <a:latin typeface="Minion Pro Cond"/>
                      </a:endParaRP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0280">
                <a:tc>
                  <a:txBody>
                    <a:bodyPr/>
                    <a:lstStyle/>
                    <a:p>
                      <a:pPr algn="l" fontAlgn="base"/>
                      <a:r>
                        <a:rPr lang="hr-H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inion Pro Cond"/>
                        </a:rPr>
                        <a:t>• Krajnji rok za zaprimanje potpisanih prijavnica (učenici donose razrednicima, a ostali kandidati šalju prijavnice Središnjem prijavnom uredu)</a:t>
                      </a:r>
                    </a:p>
                    <a:p>
                      <a:pPr algn="l" fontAlgn="base"/>
                      <a:r>
                        <a:rPr lang="hr-HR" sz="1200" b="0" i="0" u="none" strike="noStrike" dirty="0">
                          <a:solidFill>
                            <a:srgbClr val="231F20"/>
                          </a:solidFill>
                          <a:effectLst/>
                          <a:latin typeface="Minion Pro Cond"/>
                        </a:rPr>
                        <a:t>• Brisanje s lista kandidata koji nisu zadovoljili preduvjete ili dostavili prijavnice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Minion Pro"/>
                        </a:rPr>
                        <a:t>9. 7. 2021</a:t>
                      </a:r>
                      <a:r>
                        <a:rPr lang="hr-HR" sz="1200" b="0" i="0" u="none" strike="noStrike" dirty="0">
                          <a:solidFill>
                            <a:srgbClr val="231F20"/>
                          </a:solidFill>
                          <a:effectLst/>
                          <a:latin typeface="Minion Pro"/>
                        </a:rPr>
                        <a:t>.</a:t>
                      </a:r>
                      <a:endParaRPr lang="hr-HR" sz="1200" b="0" i="0" u="none" strike="noStrike" dirty="0">
                        <a:solidFill>
                          <a:srgbClr val="231F20"/>
                        </a:solidFill>
                        <a:effectLst/>
                        <a:latin typeface="Minion Pro Cond"/>
                      </a:endParaRP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57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1" i="0" dirty="0">
                          <a:solidFill>
                            <a:srgbClr val="FF0000"/>
                          </a:solidFill>
                          <a:effectLst/>
                          <a:latin typeface="Minion Pro"/>
                        </a:rPr>
                        <a:t>• Objava konačnih ljestvica poretka</a:t>
                      </a:r>
                      <a:endParaRPr lang="hr-HR" sz="1200" b="0" dirty="0">
                        <a:solidFill>
                          <a:srgbClr val="FF0000"/>
                        </a:solidFill>
                        <a:effectLst/>
                        <a:latin typeface="Minion Pro"/>
                      </a:endParaRP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1" i="0" dirty="0">
                          <a:solidFill>
                            <a:srgbClr val="FF0000"/>
                          </a:solidFill>
                          <a:effectLst/>
                          <a:latin typeface="Minion Pro"/>
                        </a:rPr>
                        <a:t>10. 7. 2021.</a:t>
                      </a:r>
                      <a:endParaRPr lang="hr-HR" sz="1200" b="0" dirty="0">
                        <a:solidFill>
                          <a:srgbClr val="FF0000"/>
                        </a:solidFill>
                        <a:effectLst/>
                        <a:latin typeface="Minion Pro"/>
                      </a:endParaRP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62213">
                <a:tc>
                  <a:txBody>
                    <a:bodyPr/>
                    <a:lstStyle/>
                    <a:p>
                      <a:pPr algn="l" fontAlgn="base"/>
                      <a:r>
                        <a:rPr lang="hr-HR" sz="1200" b="0" i="0" u="none" strike="noStrike" dirty="0">
                          <a:solidFill>
                            <a:srgbClr val="231F20"/>
                          </a:solidFill>
                          <a:effectLst/>
                          <a:latin typeface="Minion Pro Cond"/>
                        </a:rPr>
                        <a:t>• Dostava dokumenata koji su uvjet za upis u određeni program obrazovanja (potvrda školske medicine, potvrda obiteljskog liječnika ili liječnička svjedodžba medicine rada i ostali dokumenti kojima su ostvarena dodatna prava za upis) srednje škole</a:t>
                      </a:r>
                    </a:p>
                    <a:p>
                      <a:pPr algn="l" fontAlgn="base"/>
                      <a:r>
                        <a:rPr lang="hr-HR" sz="1200" b="0" i="0" u="none" strike="noStrike" dirty="0">
                          <a:solidFill>
                            <a:srgbClr val="231F20"/>
                          </a:solidFill>
                          <a:effectLst/>
                          <a:latin typeface="Minion Pro Cond"/>
                        </a:rPr>
                        <a:t>• Dostava potpisanog obrasca o upisu u I. razred srednje škole (</a:t>
                      </a:r>
                      <a:r>
                        <a:rPr lang="hr-HR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Minion Pro Cond"/>
                        </a:rPr>
                        <a:t>upisnice</a:t>
                      </a:r>
                      <a:r>
                        <a:rPr lang="hr-HR" sz="1200" b="0" i="0" u="none" strike="noStrike" dirty="0">
                          <a:solidFill>
                            <a:srgbClr val="231F20"/>
                          </a:solidFill>
                          <a:effectLst/>
                          <a:latin typeface="Minion Pro Cond"/>
                        </a:rPr>
                        <a:t>) u srednju školu u koju se učenik upisao (škole same određuju točne datume za zaprimanje upisnica i dodatne dokumentacije unutar ovdje predviđenog razdoblja i objavljuju ih u natječaju te na svojoj mrežnoj stranici i oglasnoj ploči škole)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i="0" u="none" strike="noStrike" dirty="0">
                          <a:solidFill>
                            <a:srgbClr val="231F20"/>
                          </a:solidFill>
                          <a:effectLst/>
                          <a:latin typeface="Minion Pro"/>
                        </a:rPr>
                        <a:t>12. – 14. 7. 2021.</a:t>
                      </a:r>
                      <a:endParaRPr lang="hr-HR" sz="1200" b="0" i="0" u="none" strike="noStrike" dirty="0">
                        <a:solidFill>
                          <a:srgbClr val="231F20"/>
                        </a:solidFill>
                        <a:effectLst/>
                        <a:latin typeface="Minion Pro Cond"/>
                      </a:endParaRP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31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• Objava okvirnog broja slobodnih mjesta za jesenski upisni rok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15. 7. 2021.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31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dirty="0">
                          <a:effectLst/>
                          <a:latin typeface="Minion Pro"/>
                        </a:rPr>
                        <a:t>• Službena objava slobodnih mjesta za jesenski upisni rok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200" b="0" dirty="0">
                          <a:effectLst/>
                          <a:latin typeface="Minion Pro"/>
                        </a:rPr>
                        <a:t>10. 8. 2021.</a:t>
                      </a:r>
                    </a:p>
                  </a:txBody>
                  <a:tcPr marL="29734" marR="29734" marT="14867" marB="1486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118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8F90EB-22F4-4D04-8481-0A025E1B3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1.KORAK- </a:t>
            </a:r>
            <a:r>
              <a:rPr lang="en-US" dirty="0" err="1"/>
              <a:t>prijava</a:t>
            </a:r>
            <a:r>
              <a:rPr lang="en-US" dirty="0"/>
              <a:t> u </a:t>
            </a:r>
            <a:r>
              <a:rPr lang="en-US" dirty="0" err="1"/>
              <a:t>sustav</a:t>
            </a:r>
            <a:r>
              <a:rPr lang="en-US" dirty="0"/>
              <a:t>: od </a:t>
            </a:r>
            <a:r>
              <a:rPr lang="hr-HR" dirty="0" smtClean="0"/>
              <a:t>24</a:t>
            </a:r>
            <a:r>
              <a:rPr lang="en-US" dirty="0" smtClean="0"/>
              <a:t>.</a:t>
            </a:r>
            <a:r>
              <a:rPr lang="hr-HR" dirty="0" smtClean="0"/>
              <a:t>5</a:t>
            </a:r>
            <a:r>
              <a:rPr lang="en-US" dirty="0" smtClean="0"/>
              <a:t>. </a:t>
            </a:r>
            <a:r>
              <a:rPr lang="en-US" dirty="0"/>
              <a:t>do </a:t>
            </a:r>
            <a:r>
              <a:rPr lang="hr-HR" dirty="0" smtClean="0"/>
              <a:t>25.6.2021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79DB7F-BA8E-4BBB-A91F-FB8D417F1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hr-HR" dirty="0">
                <a:ea typeface="+mn-lt"/>
                <a:cs typeface="+mn-lt"/>
              </a:rPr>
              <a:t> prvi puta prijavljujete se na mrežnoj stranici </a:t>
            </a:r>
            <a:r>
              <a:rPr lang="hr-HR" dirty="0">
                <a:ea typeface="+mn-lt"/>
                <a:cs typeface="+mn-lt"/>
                <a:hlinkClick r:id="rId2"/>
              </a:rPr>
              <a:t>www.upisi.hr</a:t>
            </a:r>
            <a:r>
              <a:rPr lang="hr-HR" dirty="0">
                <a:ea typeface="+mn-lt"/>
                <a:cs typeface="+mn-lt"/>
              </a:rPr>
              <a:t> sa svojim elektroničkim identitetom iz sustava </a:t>
            </a:r>
            <a:r>
              <a:rPr lang="hr-HR" dirty="0" err="1">
                <a:ea typeface="+mn-lt"/>
                <a:cs typeface="+mn-lt"/>
              </a:rPr>
              <a:t>AAI@EduHr</a:t>
            </a:r>
            <a:r>
              <a:rPr lang="hr-HR" dirty="0">
                <a:ea typeface="+mn-lt"/>
                <a:cs typeface="+mn-lt"/>
              </a:rPr>
              <a:t> ( potrebno je i korisničko ime i lozinka)</a:t>
            </a:r>
          </a:p>
          <a:p>
            <a:r>
              <a:rPr lang="hr-HR" dirty="0">
                <a:ea typeface="+mn-lt"/>
                <a:cs typeface="+mn-lt"/>
              </a:rPr>
              <a:t>prilikom te prijave trebati ćete unijeti i  broj svoga mobilnoga telefona na koji ćete SMS-om primiti </a:t>
            </a:r>
            <a:r>
              <a:rPr lang="hr-HR" dirty="0" smtClean="0">
                <a:ea typeface="+mn-lt"/>
                <a:cs typeface="+mn-lt"/>
              </a:rPr>
              <a:t>PIN; svaku </a:t>
            </a:r>
            <a:r>
              <a:rPr lang="hr-HR" dirty="0">
                <a:ea typeface="+mn-lt"/>
                <a:cs typeface="+mn-lt"/>
              </a:rPr>
              <a:t>sljedeću prijavu obavljate korisničkim imenom </a:t>
            </a:r>
            <a:r>
              <a:rPr lang="hr-HR" dirty="0" smtClean="0">
                <a:ea typeface="+mn-lt"/>
                <a:cs typeface="+mn-lt"/>
              </a:rPr>
              <a:t>i lozinkom iz </a:t>
            </a:r>
            <a:r>
              <a:rPr lang="hr-HR" dirty="0">
                <a:ea typeface="+mn-lt"/>
                <a:cs typeface="+mn-lt"/>
              </a:rPr>
              <a:t>sustava </a:t>
            </a:r>
            <a:r>
              <a:rPr lang="hr-HR" dirty="0" err="1">
                <a:ea typeface="+mn-lt"/>
                <a:cs typeface="+mn-lt"/>
              </a:rPr>
              <a:t>AAI@EduHr</a:t>
            </a:r>
            <a:r>
              <a:rPr lang="hr-HR" dirty="0">
                <a:ea typeface="+mn-lt"/>
                <a:cs typeface="+mn-lt"/>
              </a:rPr>
              <a:t> te dobivenim </a:t>
            </a:r>
            <a:r>
              <a:rPr lang="hr-HR" dirty="0" smtClean="0">
                <a:ea typeface="+mn-lt"/>
                <a:cs typeface="+mn-lt"/>
              </a:rPr>
              <a:t>PIN-om</a:t>
            </a:r>
          </a:p>
          <a:p>
            <a:r>
              <a:rPr lang="hr-HR" dirty="0">
                <a:solidFill>
                  <a:srgbClr val="FF0000"/>
                </a:solidFill>
                <a:ea typeface="+mn-lt"/>
                <a:cs typeface="+mn-lt"/>
              </a:rPr>
              <a:t>iznimno je važno da dobiveni PIN ne izgubite ili </a:t>
            </a:r>
            <a:r>
              <a:rPr lang="hr-HR" dirty="0" smtClean="0">
                <a:solidFill>
                  <a:srgbClr val="FF0000"/>
                </a:solidFill>
                <a:ea typeface="+mn-lt"/>
                <a:cs typeface="+mn-lt"/>
              </a:rPr>
              <a:t>zaboravite! </a:t>
            </a:r>
            <a:endParaRPr lang="hr-HR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hr-HR" dirty="0">
              <a:ea typeface="+mn-lt"/>
              <a:cs typeface="+mn-lt"/>
            </a:endParaRPr>
          </a:p>
          <a:p>
            <a:pPr marL="0" indent="0">
              <a:buNone/>
            </a:pPr>
            <a:endParaRPr lang="hr-H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485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D6ECC-60FA-40A8-87D2-1CC25C8C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48" y="0"/>
            <a:ext cx="7239000" cy="165618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en-US" sz="3100" dirty="0" smtClean="0"/>
              <a:t>2.KORAK- </a:t>
            </a:r>
            <a:r>
              <a:rPr lang="en-US" sz="3100" dirty="0" err="1" smtClean="0">
                <a:ea typeface="+mj-lt"/>
                <a:cs typeface="+mj-lt"/>
              </a:rPr>
              <a:t>provjera</a:t>
            </a:r>
            <a:r>
              <a:rPr lang="en-US" sz="3100" dirty="0" smtClean="0">
                <a:ea typeface="+mj-lt"/>
                <a:cs typeface="+mj-lt"/>
              </a:rPr>
              <a:t> </a:t>
            </a:r>
            <a:r>
              <a:rPr lang="en-US" sz="3100" dirty="0" err="1" smtClean="0">
                <a:ea typeface="+mj-lt"/>
                <a:cs typeface="+mj-lt"/>
              </a:rPr>
              <a:t>unesenih</a:t>
            </a:r>
            <a:r>
              <a:rPr lang="en-US" sz="3100" dirty="0" smtClean="0">
                <a:ea typeface="+mj-lt"/>
                <a:cs typeface="+mj-lt"/>
              </a:rPr>
              <a:t> </a:t>
            </a:r>
            <a:r>
              <a:rPr lang="en-US" sz="3100" dirty="0" err="1" smtClean="0">
                <a:ea typeface="+mj-lt"/>
                <a:cs typeface="+mj-lt"/>
              </a:rPr>
              <a:t>ocjena</a:t>
            </a:r>
            <a:r>
              <a:rPr lang="en-US" sz="3100" dirty="0" smtClean="0">
                <a:ea typeface="+mj-lt"/>
                <a:cs typeface="+mj-lt"/>
              </a:rPr>
              <a:t> </a:t>
            </a:r>
            <a:r>
              <a:rPr lang="en-US" sz="3100" dirty="0" err="1" smtClean="0">
                <a:ea typeface="+mj-lt"/>
                <a:cs typeface="+mj-lt"/>
              </a:rPr>
              <a:t>i</a:t>
            </a:r>
            <a:r>
              <a:rPr lang="en-US" sz="3100" dirty="0" smtClean="0">
                <a:ea typeface="+mj-lt"/>
                <a:cs typeface="+mj-lt"/>
              </a:rPr>
              <a:t> </a:t>
            </a:r>
            <a:r>
              <a:rPr lang="en-US" sz="3100" dirty="0" err="1" smtClean="0">
                <a:ea typeface="+mj-lt"/>
                <a:cs typeface="+mj-lt"/>
              </a:rPr>
              <a:t>ostalih</a:t>
            </a:r>
            <a:r>
              <a:rPr lang="en-US" sz="3100" dirty="0" smtClean="0">
                <a:ea typeface="+mj-lt"/>
                <a:cs typeface="+mj-lt"/>
              </a:rPr>
              <a:t> </a:t>
            </a:r>
            <a:r>
              <a:rPr lang="en-US" sz="3100" dirty="0" err="1" smtClean="0">
                <a:ea typeface="+mj-lt"/>
                <a:cs typeface="+mj-lt"/>
              </a:rPr>
              <a:t>podataka</a:t>
            </a:r>
            <a:r>
              <a:rPr lang="en-US" sz="3100" dirty="0" smtClean="0">
                <a:ea typeface="+mj-lt"/>
                <a:cs typeface="+mj-lt"/>
              </a:rPr>
              <a:t>: od </a:t>
            </a:r>
            <a:r>
              <a:rPr lang="hr-HR" sz="3100" dirty="0" smtClean="0">
                <a:ea typeface="+mj-lt"/>
                <a:cs typeface="+mj-lt"/>
              </a:rPr>
              <a:t>24.5</a:t>
            </a:r>
            <a:r>
              <a:rPr lang="en-US" sz="3100" dirty="0" smtClean="0">
                <a:ea typeface="+mj-lt"/>
                <a:cs typeface="+mj-lt"/>
              </a:rPr>
              <a:t>. do </a:t>
            </a:r>
            <a:r>
              <a:rPr lang="hr-HR" sz="3100" dirty="0" smtClean="0">
                <a:ea typeface="+mj-lt"/>
                <a:cs typeface="+mj-lt"/>
              </a:rPr>
              <a:t>25</a:t>
            </a:r>
            <a:r>
              <a:rPr lang="en-US" sz="3100" dirty="0" smtClean="0">
                <a:ea typeface="+mj-lt"/>
                <a:cs typeface="+mj-lt"/>
              </a:rPr>
              <a:t>.</a:t>
            </a:r>
            <a:r>
              <a:rPr lang="hr-HR" sz="3100" dirty="0" smtClean="0">
                <a:ea typeface="+mj-lt"/>
                <a:cs typeface="+mj-lt"/>
              </a:rPr>
              <a:t>6</a:t>
            </a:r>
            <a:r>
              <a:rPr lang="en-US" sz="3100" dirty="0" smtClean="0">
                <a:ea typeface="+mj-lt"/>
                <a:cs typeface="+mj-lt"/>
              </a:rPr>
              <a:t>.202</a:t>
            </a:r>
            <a:r>
              <a:rPr lang="hr-HR" sz="3100" dirty="0" smtClean="0">
                <a:ea typeface="+mj-lt"/>
                <a:cs typeface="+mj-lt"/>
              </a:rPr>
              <a:t>1</a:t>
            </a:r>
            <a:r>
              <a:rPr lang="en-US" sz="3100" dirty="0" smtClean="0">
                <a:ea typeface="+mj-lt"/>
                <a:cs typeface="+mj-lt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CD8947-C99B-4299-B99E-49DE95E71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hr-HR" dirty="0">
                <a:ea typeface="+mn-lt"/>
                <a:cs typeface="+mn-lt"/>
              </a:rPr>
              <a:t> provjerite osobne podatke, ocjene iz osnovne škole te, ako ih posjedujete, rezultate državnih i međunarodnih natjecanja, kao i sve ostale upisane podatke koji se nalaze u sustavu</a:t>
            </a:r>
          </a:p>
          <a:p>
            <a:r>
              <a:rPr lang="hr-HR" dirty="0">
                <a:ea typeface="+mn-lt"/>
                <a:cs typeface="+mn-lt"/>
              </a:rPr>
              <a:t> ako su podaci netočni, trebate </a:t>
            </a:r>
            <a:r>
              <a:rPr lang="hr-HR" dirty="0" smtClean="0">
                <a:ea typeface="+mn-lt"/>
                <a:cs typeface="+mn-lt"/>
              </a:rPr>
              <a:t>obavijestiti </a:t>
            </a:r>
            <a:r>
              <a:rPr lang="hr-HR" dirty="0">
                <a:ea typeface="+mn-lt"/>
                <a:cs typeface="+mn-lt"/>
              </a:rPr>
              <a:t>razrednicu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7441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827A55-15F9-4952-A2E2-B2804E10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01477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3.KORAK- </a:t>
            </a:r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obrazovnih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 smtClean="0"/>
              <a:t>:</a:t>
            </a:r>
            <a:r>
              <a:rPr lang="hr-HR" dirty="0" smtClean="0"/>
              <a:t> </a:t>
            </a:r>
            <a:r>
              <a:rPr lang="en-US" dirty="0" smtClean="0"/>
              <a:t>od </a:t>
            </a:r>
            <a:r>
              <a:rPr lang="hr-HR" dirty="0" smtClean="0"/>
              <a:t>25</a:t>
            </a:r>
            <a:r>
              <a:rPr lang="en-US" dirty="0" smtClean="0"/>
              <a:t>.</a:t>
            </a:r>
            <a:r>
              <a:rPr lang="hr-HR" dirty="0" smtClean="0"/>
              <a:t>6</a:t>
            </a:r>
            <a:r>
              <a:rPr lang="en-US" dirty="0" smtClean="0"/>
              <a:t>.do </a:t>
            </a:r>
            <a:r>
              <a:rPr lang="hr-HR" dirty="0" smtClean="0"/>
              <a:t>7</a:t>
            </a:r>
            <a:r>
              <a:rPr lang="en-US" dirty="0" smtClean="0"/>
              <a:t>.7.</a:t>
            </a:r>
            <a:r>
              <a:rPr lang="hr-HR" dirty="0" smtClean="0"/>
              <a:t>2021.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1279FE-B14A-4E04-B21A-C8BD876F7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VAŽNO!!! </a:t>
            </a:r>
            <a:r>
              <a:rPr lang="en-US" dirty="0" err="1"/>
              <a:t>Prijava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zahtjevaju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 smtClean="0"/>
              <a:t>provjere</a:t>
            </a:r>
            <a:r>
              <a:rPr lang="hr-HR" dirty="0" smtClean="0"/>
              <a:t> </a:t>
            </a:r>
            <a:r>
              <a:rPr lang="en-US" dirty="0" smtClean="0"/>
              <a:t>( </a:t>
            </a:r>
            <a:r>
              <a:rPr lang="en-US" dirty="0" err="1"/>
              <a:t>npr.neki</a:t>
            </a:r>
            <a:r>
              <a:rPr lang="en-US" dirty="0"/>
              <a:t> </a:t>
            </a:r>
            <a:r>
              <a:rPr lang="en-US" dirty="0" err="1"/>
              <a:t>umjetnički</a:t>
            </a:r>
            <a:r>
              <a:rPr lang="en-US" dirty="0"/>
              <a:t> </a:t>
            </a:r>
            <a:r>
              <a:rPr lang="en-US" dirty="0" err="1"/>
              <a:t>programi</a:t>
            </a:r>
            <a:r>
              <a:rPr lang="en-US" dirty="0"/>
              <a:t> </a:t>
            </a:r>
            <a:r>
              <a:rPr lang="en-US" dirty="0" err="1"/>
              <a:t>konkretno</a:t>
            </a:r>
            <a:r>
              <a:rPr lang="en-US" dirty="0"/>
              <a:t> u SŠ ŠUDIGO) je </a:t>
            </a:r>
            <a:r>
              <a:rPr lang="en-US" dirty="0" err="1" smtClean="0"/>
              <a:t>kraća</a:t>
            </a:r>
            <a:r>
              <a:rPr lang="hr-HR" dirty="0"/>
              <a:t> </a:t>
            </a:r>
            <a:r>
              <a:rPr lang="hr-HR" dirty="0" smtClean="0"/>
              <a:t>i </a:t>
            </a:r>
            <a:r>
              <a:rPr lang="en-US" dirty="0" smtClean="0"/>
              <a:t> </a:t>
            </a:r>
            <a:r>
              <a:rPr lang="en-US" dirty="0" err="1"/>
              <a:t>traje</a:t>
            </a:r>
            <a:r>
              <a:rPr lang="en-US" dirty="0"/>
              <a:t> do </a:t>
            </a:r>
            <a:r>
              <a:rPr lang="hr-HR" b="1" dirty="0" smtClean="0"/>
              <a:t>28.6.2021.</a:t>
            </a:r>
            <a:endParaRPr lang="en-US" b="1" dirty="0"/>
          </a:p>
          <a:p>
            <a:r>
              <a:rPr lang="en-US" dirty="0" err="1"/>
              <a:t>naknadno</a:t>
            </a:r>
            <a:r>
              <a:rPr lang="en-US" dirty="0"/>
              <a:t> </a:t>
            </a:r>
            <a:r>
              <a:rPr lang="en-US" dirty="0" err="1"/>
              <a:t>ćemo</a:t>
            </a:r>
            <a:r>
              <a:rPr lang="en-US" dirty="0"/>
              <a:t>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termin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ćete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doći</a:t>
            </a:r>
            <a:r>
              <a:rPr lang="en-US" dirty="0"/>
              <a:t> u </a:t>
            </a:r>
            <a:r>
              <a:rPr lang="en-US" dirty="0" err="1"/>
              <a:t>školu</a:t>
            </a:r>
            <a:r>
              <a:rPr lang="en-US" dirty="0"/>
              <a:t> </a:t>
            </a:r>
            <a:r>
              <a:rPr lang="en-US" dirty="0" err="1"/>
              <a:t>obaviti</a:t>
            </a:r>
            <a:r>
              <a:rPr lang="en-US" dirty="0"/>
              <a:t> </a:t>
            </a:r>
            <a:r>
              <a:rPr lang="en-US" dirty="0" err="1"/>
              <a:t>prijavu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to </a:t>
            </a:r>
            <a:r>
              <a:rPr lang="en-US" dirty="0" err="1"/>
              <a:t>želite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imate</a:t>
            </a:r>
            <a:r>
              <a:rPr lang="en-US" dirty="0"/>
              <a:t> </a:t>
            </a:r>
            <a:r>
              <a:rPr lang="en-US" dirty="0" err="1"/>
              <a:t>nekih</a:t>
            </a:r>
            <a:r>
              <a:rPr lang="en-US" dirty="0"/>
              <a:t> </a:t>
            </a:r>
            <a:r>
              <a:rPr lang="en-US" dirty="0" err="1"/>
              <a:t>tehničkih</a:t>
            </a:r>
            <a:r>
              <a:rPr lang="en-US" dirty="0"/>
              <a:t> </a:t>
            </a:r>
            <a:r>
              <a:rPr lang="en-US" dirty="0" err="1"/>
              <a:t>poteškoća</a:t>
            </a:r>
            <a:endParaRPr lang="en-US" dirty="0"/>
          </a:p>
          <a:p>
            <a:r>
              <a:rPr lang="hr-HR" dirty="0" smtClean="0"/>
              <a:t>Na stranici Upisi.hr </a:t>
            </a:r>
            <a:r>
              <a:rPr lang="en-US" dirty="0" err="1" smtClean="0"/>
              <a:t>možete</a:t>
            </a:r>
            <a:r>
              <a:rPr lang="en-US" dirty="0" smtClean="0"/>
              <a:t> </a:t>
            </a:r>
            <a:r>
              <a:rPr lang="en-US" dirty="0" err="1"/>
              <a:t>pronaći</a:t>
            </a:r>
            <a:r>
              <a:rPr lang="en-US" dirty="0"/>
              <a:t> video </a:t>
            </a:r>
            <a:r>
              <a:rPr lang="en-US" dirty="0" err="1"/>
              <a:t>upute</a:t>
            </a:r>
            <a:r>
              <a:rPr lang="en-US" dirty="0"/>
              <a:t> </a:t>
            </a:r>
            <a:r>
              <a:rPr lang="en-US" dirty="0" err="1"/>
              <a:t>postupka</a:t>
            </a:r>
            <a:r>
              <a:rPr lang="en-US" dirty="0"/>
              <a:t> </a:t>
            </a:r>
            <a:r>
              <a:rPr lang="en-US" dirty="0" err="1"/>
              <a:t>prijave</a:t>
            </a:r>
            <a:r>
              <a:rPr lang="en-US" dirty="0"/>
              <a:t> </a:t>
            </a:r>
            <a:r>
              <a:rPr lang="en-US" dirty="0" err="1"/>
              <a:t>obrazovnih</a:t>
            </a:r>
            <a:r>
              <a:rPr lang="en-US" dirty="0"/>
              <a:t> </a:t>
            </a:r>
            <a:r>
              <a:rPr lang="en-US" dirty="0" err="1"/>
              <a:t>programa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9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15D579-A6D7-4C55-A0C0-CEB4CB22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ea typeface="+mj-lt"/>
                <a:cs typeface="+mj-lt"/>
              </a:rPr>
              <a:t>3.KORAK</a:t>
            </a:r>
            <a:r>
              <a:rPr lang="hr-HR" sz="2800" dirty="0" smtClean="0">
                <a:ea typeface="+mj-lt"/>
                <a:cs typeface="+mj-lt"/>
              </a:rPr>
              <a:t>- </a:t>
            </a:r>
            <a:r>
              <a:rPr lang="en-US" sz="2800" dirty="0" err="1" smtClean="0">
                <a:ea typeface="+mj-lt"/>
                <a:cs typeface="+mj-lt"/>
              </a:rPr>
              <a:t>prijava</a:t>
            </a:r>
            <a:r>
              <a:rPr lang="en-US" sz="2800" dirty="0">
                <a:ea typeface="+mj-lt"/>
                <a:cs typeface="+mj-lt"/>
              </a:rPr>
              <a:t> </a:t>
            </a:r>
            <a:r>
              <a:rPr lang="en-US" sz="2800" dirty="0" err="1">
                <a:ea typeface="+mj-lt"/>
                <a:cs typeface="+mj-lt"/>
              </a:rPr>
              <a:t>obrazovnih</a:t>
            </a:r>
            <a:r>
              <a:rPr lang="en-US" sz="2800" dirty="0">
                <a:ea typeface="+mj-lt"/>
                <a:cs typeface="+mj-lt"/>
              </a:rPr>
              <a:t> </a:t>
            </a:r>
            <a:r>
              <a:rPr lang="en-US" sz="2800" dirty="0" err="1">
                <a:ea typeface="+mj-lt"/>
                <a:cs typeface="+mj-lt"/>
              </a:rPr>
              <a:t>programa</a:t>
            </a:r>
            <a:r>
              <a:rPr lang="en-US" sz="2800" dirty="0" smtClean="0">
                <a:ea typeface="+mj-lt"/>
                <a:cs typeface="+mj-lt"/>
              </a:rPr>
              <a:t>:</a:t>
            </a:r>
            <a:r>
              <a:rPr lang="hr-HR" sz="2800" dirty="0" smtClean="0">
                <a:ea typeface="+mj-lt"/>
                <a:cs typeface="+mj-lt"/>
              </a:rPr>
              <a:t> </a:t>
            </a:r>
            <a:r>
              <a:rPr lang="en-US" sz="2800" dirty="0" smtClean="0">
                <a:ea typeface="+mj-lt"/>
                <a:cs typeface="+mj-lt"/>
              </a:rPr>
              <a:t>od</a:t>
            </a:r>
            <a:r>
              <a:rPr lang="en-US" sz="2800" dirty="0">
                <a:ea typeface="+mj-lt"/>
                <a:cs typeface="+mj-lt"/>
              </a:rPr>
              <a:t> </a:t>
            </a:r>
            <a:r>
              <a:rPr lang="hr-HR" sz="2800" dirty="0" smtClean="0">
                <a:ea typeface="+mj-lt"/>
                <a:cs typeface="+mj-lt"/>
              </a:rPr>
              <a:t>25</a:t>
            </a:r>
            <a:r>
              <a:rPr lang="en-US" sz="2800" dirty="0" smtClean="0">
                <a:ea typeface="+mj-lt"/>
                <a:cs typeface="+mj-lt"/>
              </a:rPr>
              <a:t>.</a:t>
            </a:r>
            <a:r>
              <a:rPr lang="hr-HR" sz="2800" dirty="0" smtClean="0">
                <a:ea typeface="+mj-lt"/>
                <a:cs typeface="+mj-lt"/>
              </a:rPr>
              <a:t>6</a:t>
            </a:r>
            <a:r>
              <a:rPr lang="en-US" sz="2800" dirty="0" smtClean="0">
                <a:ea typeface="+mj-lt"/>
                <a:cs typeface="+mj-lt"/>
              </a:rPr>
              <a:t>.</a:t>
            </a:r>
            <a:r>
              <a:rPr lang="hr-HR" sz="2800" dirty="0" smtClean="0">
                <a:ea typeface="+mj-lt"/>
                <a:cs typeface="+mj-lt"/>
              </a:rPr>
              <a:t> </a:t>
            </a:r>
            <a:r>
              <a:rPr lang="en-US" sz="2800" dirty="0" smtClean="0">
                <a:ea typeface="+mj-lt"/>
                <a:cs typeface="+mj-lt"/>
              </a:rPr>
              <a:t>do </a:t>
            </a:r>
            <a:r>
              <a:rPr lang="hr-HR" sz="2800" dirty="0" smtClean="0">
                <a:ea typeface="+mj-lt"/>
                <a:cs typeface="+mj-lt"/>
              </a:rPr>
              <a:t>7</a:t>
            </a:r>
            <a:r>
              <a:rPr lang="en-US" sz="2800" dirty="0" smtClean="0">
                <a:ea typeface="+mj-lt"/>
                <a:cs typeface="+mj-lt"/>
              </a:rPr>
              <a:t>.7.</a:t>
            </a:r>
            <a:r>
              <a:rPr lang="hr-HR" sz="2800" dirty="0" smtClean="0">
                <a:ea typeface="+mj-lt"/>
                <a:cs typeface="+mj-lt"/>
              </a:rPr>
              <a:t>2021.</a:t>
            </a:r>
            <a:endParaRPr lang="en-US" sz="2800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F9C5EC-4926-45C7-A405-7C1D80E51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850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  </a:t>
            </a:r>
            <a:r>
              <a:rPr lang="hr-HR" dirty="0">
                <a:ea typeface="+mn-lt"/>
                <a:cs typeface="+mn-lt"/>
              </a:rPr>
              <a:t>možete prijaviti najviše 6 </a:t>
            </a:r>
            <a:r>
              <a:rPr lang="hr-HR" dirty="0" smtClean="0">
                <a:ea typeface="+mn-lt"/>
                <a:cs typeface="+mn-lt"/>
              </a:rPr>
              <a:t>programa </a:t>
            </a:r>
            <a:r>
              <a:rPr lang="hr-HR" dirty="0">
                <a:ea typeface="+mn-lt"/>
                <a:cs typeface="+mn-lt"/>
              </a:rPr>
              <a:t>obrazovanja</a:t>
            </a:r>
          </a:p>
          <a:p>
            <a:r>
              <a:rPr lang="hr-HR" dirty="0">
                <a:ea typeface="+mn-lt"/>
                <a:cs typeface="+mn-lt"/>
              </a:rPr>
              <a:t>listu prioriteta treba pažljivo pripremiti tako da se na vrh liste postavi program obrazovanja koji se najviše želi upisati, a zatim i ostali, željenim </a:t>
            </a:r>
            <a:r>
              <a:rPr lang="hr-HR" dirty="0" smtClean="0">
                <a:ea typeface="+mn-lt"/>
                <a:cs typeface="+mn-lt"/>
              </a:rPr>
              <a:t>redoslijedom; sukladno </a:t>
            </a:r>
            <a:r>
              <a:rPr lang="hr-HR" dirty="0">
                <a:ea typeface="+mn-lt"/>
                <a:cs typeface="+mn-lt"/>
              </a:rPr>
              <a:t>tome, kandidat će se optimalno rasporediti na program obrazovanja koji mu je najviši na listi prioriteta, a za koji se, prema ostvarenim bodovima, nalazi u sklopu upisne kvote.</a:t>
            </a:r>
          </a:p>
          <a:p>
            <a:r>
              <a:rPr lang="hr-HR" dirty="0">
                <a:ea typeface="+mn-lt"/>
                <a:cs typeface="+mn-lt"/>
              </a:rPr>
              <a:t>prilikom prijave pojedinoga programa obrazovanja potrebno je odabrati prvi i drugi strani jezik i izborne predmete između ponuđenih stranih jezika i izbornih predmeta koji se u srednjoj školi predaju</a:t>
            </a:r>
          </a:p>
          <a:p>
            <a:r>
              <a:rPr lang="hr-HR" dirty="0">
                <a:ea typeface="+mn-lt"/>
                <a:cs typeface="+mn-lt"/>
              </a:rPr>
              <a:t> </a:t>
            </a:r>
            <a:r>
              <a:rPr lang="hr-HR" dirty="0" smtClean="0"/>
              <a:t>cijelo </a:t>
            </a:r>
            <a:r>
              <a:rPr lang="hr-HR" dirty="0"/>
              <a:t>vrijeme trajanja prijava moći ćete pratiti bodovno </a:t>
            </a:r>
            <a:r>
              <a:rPr lang="hr-HR" dirty="0" smtClean="0"/>
              <a:t>stanje na kartici </a:t>
            </a:r>
            <a:r>
              <a:rPr lang="hr-HR" b="1" i="1" dirty="0" smtClean="0"/>
              <a:t>Moji rezultati  </a:t>
            </a:r>
            <a:r>
              <a:rPr lang="hr-HR" dirty="0"/>
              <a:t>i mijenjati listu prijavljenih programa</a:t>
            </a:r>
          </a:p>
        </p:txBody>
      </p:sp>
    </p:spTree>
    <p:extLst>
      <p:ext uri="{BB962C8B-B14F-4D97-AF65-F5344CB8AC3E}">
        <p14:creationId xmlns:p14="http://schemas.microsoft.com/office/powerpoint/2010/main" val="3221395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/>
              <a:t>3.KORAK- prijava</a:t>
            </a:r>
            <a:r>
              <a:rPr lang="pl-PL" sz="2800" dirty="0"/>
              <a:t> obrazovnih programa: od 25.6. do 7.7.2021.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b="1" dirty="0"/>
              <a:t>Ogledne ljestvice poretka </a:t>
            </a:r>
            <a:r>
              <a:rPr lang="hr-HR" dirty="0"/>
              <a:t>odraz su trenutačnoga bodovnoga stanja izračunatoga na temelju </a:t>
            </a:r>
            <a:r>
              <a:rPr lang="hr-HR" dirty="0" smtClean="0"/>
              <a:t>podataka koji </a:t>
            </a:r>
            <a:r>
              <a:rPr lang="hr-HR" dirty="0"/>
              <a:t>su trenutačno u sustavu. To znači da su podložne promjenama zbog ispravka netočno </a:t>
            </a:r>
            <a:r>
              <a:rPr lang="hr-HR" dirty="0" smtClean="0"/>
              <a:t>unesenih ocjena </a:t>
            </a:r>
            <a:r>
              <a:rPr lang="hr-HR" dirty="0"/>
              <a:t>u sustav, rješavanja prigovora, unosa rezultata dodatnih provjera, novih prijava i </a:t>
            </a:r>
            <a:r>
              <a:rPr lang="hr-HR" dirty="0" smtClean="0"/>
              <a:t>brisanja prijava </a:t>
            </a:r>
            <a:r>
              <a:rPr lang="hr-HR" dirty="0"/>
              <a:t>te promjena prioriteta programa obrazovanja. Dakle, ogledne ljestvice poretka neprestano </a:t>
            </a:r>
            <a:r>
              <a:rPr lang="hr-HR" dirty="0" smtClean="0"/>
              <a:t>se mijenjaju</a:t>
            </a:r>
            <a:r>
              <a:rPr lang="hr-HR" dirty="0"/>
              <a:t>.</a:t>
            </a:r>
          </a:p>
          <a:p>
            <a:r>
              <a:rPr lang="hr-HR" dirty="0"/>
              <a:t>Ljestvice poretka obnavljaju se svakih sat vremena pa je posljedicu promjene podataka </a:t>
            </a:r>
            <a:r>
              <a:rPr lang="hr-HR" dirty="0" smtClean="0"/>
              <a:t>ili redoslijeda </a:t>
            </a:r>
            <a:r>
              <a:rPr lang="hr-HR" dirty="0"/>
              <a:t>na listi prioriteta moguće vidjeti za najviše sat vremena, ovisno o trenutku promjene</a:t>
            </a:r>
            <a:r>
              <a:rPr lang="hr-HR" dirty="0" smtClean="0"/>
              <a:t>.</a:t>
            </a:r>
          </a:p>
          <a:p>
            <a:r>
              <a:rPr lang="hr-HR" b="1" dirty="0" smtClean="0"/>
              <a:t>KONAČNA LJESTVICA PORETKA OBJAVLJUJE SE 10.7.2021.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671566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FAD26-4C90-49FD-B0C7-0CB0B573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4</a:t>
            </a:r>
            <a:r>
              <a:rPr lang="en-US" dirty="0" smtClean="0"/>
              <a:t>.KORAK- </a:t>
            </a:r>
            <a:r>
              <a:rPr lang="en-US" dirty="0" err="1"/>
              <a:t>zaprimanje</a:t>
            </a:r>
            <a:r>
              <a:rPr lang="en-US" dirty="0"/>
              <a:t> </a:t>
            </a:r>
            <a:r>
              <a:rPr lang="en-US" dirty="0" err="1"/>
              <a:t>prijavnica</a:t>
            </a:r>
            <a:r>
              <a:rPr lang="en-US" dirty="0"/>
              <a:t> od </a:t>
            </a:r>
            <a:r>
              <a:rPr lang="hr-HR" dirty="0"/>
              <a:t>7</a:t>
            </a:r>
            <a:r>
              <a:rPr lang="en-US" dirty="0" smtClean="0"/>
              <a:t>.7.do </a:t>
            </a:r>
            <a:r>
              <a:rPr lang="hr-HR" dirty="0" smtClean="0"/>
              <a:t>9</a:t>
            </a:r>
            <a:r>
              <a:rPr lang="en-US" dirty="0" smtClean="0"/>
              <a:t>.7.</a:t>
            </a:r>
            <a:r>
              <a:rPr lang="hr-HR" dirty="0" smtClean="0"/>
              <a:t>2021.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F38AC7-4FE8-4327-B1ED-1B98DCE11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92500" lnSpcReduction="10000"/>
          </a:bodyPr>
          <a:lstStyle/>
          <a:p>
            <a:r>
              <a:rPr lang="hr-HR" dirty="0"/>
              <a:t>Učenik može sam dohvatiti prijavnicu sa svog sučelja iz sustava </a:t>
            </a:r>
            <a:r>
              <a:rPr lang="hr-HR" dirty="0" err="1"/>
              <a:t>NISpuSŠ</a:t>
            </a:r>
            <a:r>
              <a:rPr lang="hr-HR" dirty="0"/>
              <a:t>. Nakon što su učenik </a:t>
            </a:r>
            <a:r>
              <a:rPr lang="hr-HR" dirty="0" smtClean="0"/>
              <a:t>i roditelj/skrbnik </a:t>
            </a:r>
            <a:r>
              <a:rPr lang="hr-HR" dirty="0"/>
              <a:t>ispisali i vlastoručno potpisali prijavnicu, prijavnica se može dostaviti </a:t>
            </a:r>
            <a:r>
              <a:rPr lang="hr-HR" dirty="0" smtClean="0"/>
              <a:t>razredniku osobno </a:t>
            </a:r>
            <a:r>
              <a:rPr lang="hr-HR" dirty="0"/>
              <a:t>ili elektroničkim putem (slikana ili </a:t>
            </a:r>
            <a:r>
              <a:rPr lang="hr-HR" dirty="0" smtClean="0"/>
              <a:t>skenirana)</a:t>
            </a:r>
          </a:p>
          <a:p>
            <a:r>
              <a:rPr lang="hr-HR" dirty="0"/>
              <a:t>Ako učenik i roditelj/skrbnik nemaju mogućnost ispisati popunjenu prijavnicu i nemaju digitalni </a:t>
            </a:r>
            <a:r>
              <a:rPr lang="hr-HR" dirty="0" smtClean="0"/>
              <a:t>potpis, popunjenu </a:t>
            </a:r>
            <a:r>
              <a:rPr lang="hr-HR" dirty="0"/>
              <a:t>prijavnicu može ispisati razrednik, a učenik i roditelj/skrbnik dolaze osobno u školu </a:t>
            </a:r>
            <a:r>
              <a:rPr lang="hr-HR" dirty="0" smtClean="0"/>
              <a:t>i vlastoručno </a:t>
            </a:r>
            <a:r>
              <a:rPr lang="hr-HR" dirty="0"/>
              <a:t>potpisuju </a:t>
            </a:r>
            <a:r>
              <a:rPr lang="hr-HR" dirty="0" smtClean="0"/>
              <a:t>prijavnicu- naknadno ćemo odrediti datum i vrijeme kada ćete moći doći u školu</a:t>
            </a:r>
          </a:p>
          <a:p>
            <a:r>
              <a:rPr lang="hr-HR" dirty="0">
                <a:solidFill>
                  <a:srgbClr val="FF0000"/>
                </a:solidFill>
              </a:rPr>
              <a:t>T</a:t>
            </a:r>
            <a:r>
              <a:rPr lang="hr-HR" dirty="0" smtClean="0">
                <a:solidFill>
                  <a:srgbClr val="FF0000"/>
                </a:solidFill>
              </a:rPr>
              <a:t>aj </a:t>
            </a:r>
            <a:r>
              <a:rPr lang="hr-HR" dirty="0">
                <a:solidFill>
                  <a:srgbClr val="FF0000"/>
                </a:solidFill>
              </a:rPr>
              <a:t>je korak preduvjet za upis!!</a:t>
            </a:r>
          </a:p>
        </p:txBody>
      </p:sp>
    </p:spTree>
    <p:extLst>
      <p:ext uri="{BB962C8B-B14F-4D97-AF65-F5344CB8AC3E}">
        <p14:creationId xmlns:p14="http://schemas.microsoft.com/office/powerpoint/2010/main" val="146405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VREDNUJU SE TRI ELEMENTA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1) ZAJEDNIČKI ELEMENTI</a:t>
            </a:r>
          </a:p>
          <a:p>
            <a:endParaRPr lang="hr-HR" dirty="0" smtClean="0"/>
          </a:p>
          <a:p>
            <a:r>
              <a:rPr lang="hr-HR" dirty="0" smtClean="0"/>
              <a:t>2)POSEBNI ELEMENTI</a:t>
            </a:r>
          </a:p>
          <a:p>
            <a:endParaRPr lang="hr-HR" dirty="0" smtClean="0"/>
          </a:p>
          <a:p>
            <a:r>
              <a:rPr lang="hr-HR" dirty="0" smtClean="0"/>
              <a:t>3) DODATNI ELEMENTI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3153B-7D84-4166-87DB-AA6D9D53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5</a:t>
            </a:r>
            <a:r>
              <a:rPr lang="en-US" sz="2800" dirty="0" smtClean="0"/>
              <a:t>.KORAK-</a:t>
            </a:r>
            <a:r>
              <a:rPr lang="en-US" sz="2800" dirty="0"/>
              <a:t> </a:t>
            </a:r>
            <a:r>
              <a:rPr lang="en-US" sz="2800" dirty="0" err="1"/>
              <a:t>dostava</a:t>
            </a:r>
            <a:r>
              <a:rPr lang="en-US" sz="2800" dirty="0"/>
              <a:t> </a:t>
            </a:r>
            <a:r>
              <a:rPr lang="en-US" sz="2800" dirty="0" err="1" smtClean="0"/>
              <a:t>upisnice</a:t>
            </a:r>
            <a:r>
              <a:rPr lang="hr-HR" sz="2800" dirty="0" smtClean="0"/>
              <a:t> i dokumenata koji su uvjet za upis</a:t>
            </a:r>
            <a:r>
              <a:rPr lang="en-US" sz="2800" dirty="0" smtClean="0"/>
              <a:t> </a:t>
            </a:r>
            <a:r>
              <a:rPr lang="en-US" sz="2800" dirty="0"/>
              <a:t>u </a:t>
            </a:r>
            <a:r>
              <a:rPr lang="en-US" sz="2800" dirty="0" err="1"/>
              <a:t>srednju</a:t>
            </a:r>
            <a:r>
              <a:rPr lang="en-US" sz="2800" dirty="0"/>
              <a:t> </a:t>
            </a:r>
            <a:r>
              <a:rPr lang="en-US" sz="2800" dirty="0" err="1"/>
              <a:t>školu</a:t>
            </a:r>
            <a:r>
              <a:rPr lang="en-US" sz="2800" dirty="0"/>
              <a:t>: </a:t>
            </a:r>
            <a:r>
              <a:rPr lang="hr-HR" sz="2800" dirty="0" smtClean="0"/>
              <a:t>12</a:t>
            </a:r>
            <a:r>
              <a:rPr lang="en-US" sz="2800" dirty="0" smtClean="0"/>
              <a:t>.7.-</a:t>
            </a:r>
            <a:r>
              <a:rPr lang="hr-HR" sz="2800" dirty="0" smtClean="0"/>
              <a:t>14</a:t>
            </a:r>
            <a:r>
              <a:rPr lang="en-US" sz="2800" dirty="0" smtClean="0"/>
              <a:t>.7.</a:t>
            </a:r>
            <a:r>
              <a:rPr lang="hr-HR" sz="2800" dirty="0" smtClean="0"/>
              <a:t>2021.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C55575-C0D0-4A65-B4D8-9598693AA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70000" lnSpcReduction="20000"/>
          </a:bodyPr>
          <a:lstStyle/>
          <a:p>
            <a:r>
              <a:rPr lang="hr-HR" dirty="0"/>
              <a:t>nakon objave konačne liste poretka  u srednju školu koje ste upisali trebate dostaviti upisnicu i po potrebi </a:t>
            </a:r>
            <a:r>
              <a:rPr lang="hr-HR" dirty="0" smtClean="0"/>
              <a:t>dokumentaciju </a:t>
            </a:r>
            <a:r>
              <a:rPr lang="hr-HR" dirty="0"/>
              <a:t>koja je uvjet za upis (potvrda školske medicine, potvrda obiteljskog liječnika, liječnička svjedodžba medicine </a:t>
            </a:r>
            <a:r>
              <a:rPr lang="hr-HR" dirty="0" smtClean="0"/>
              <a:t>rada, sklopljen ugovor o naukovanju…).</a:t>
            </a:r>
            <a:r>
              <a:rPr lang="hr-HR" dirty="0"/>
              <a:t> </a:t>
            </a:r>
            <a:r>
              <a:rPr lang="hr-HR" b="1" dirty="0"/>
              <a:t>Kod prijave programa biti će jasno istaknuto treba li vam neka od navedenih dokumentacija i ako da, koja to točno</a:t>
            </a:r>
          </a:p>
          <a:p>
            <a:r>
              <a:rPr lang="hr-HR" b="1" dirty="0"/>
              <a:t>svaka će srednja škola sama odrediti točan datum i vrijeme za dostavu upisnica i dokumentacije i objaviti ga na svojoj mrežnoj stranici</a:t>
            </a:r>
          </a:p>
          <a:p>
            <a:r>
              <a:rPr lang="hr-HR" b="1" dirty="0"/>
              <a:t>upisnicu ispisujete sami sa stranice </a:t>
            </a:r>
            <a:r>
              <a:rPr lang="hr-HR" b="1" dirty="0">
                <a:hlinkClick r:id="rId2"/>
              </a:rPr>
              <a:t>www.upisi.hr</a:t>
            </a:r>
            <a:r>
              <a:rPr lang="hr-HR" b="1" dirty="0"/>
              <a:t> ( ukoliko bude potrebno moći ćete je doći isprintati u tajništvu škole), a zatim je , kao i eventualno potrebnu dokumentaciju, osobno ili elektroničkim putem dostavljate u srednju školu </a:t>
            </a:r>
            <a:endParaRPr lang="hr-HR" b="1" dirty="0" smtClean="0"/>
          </a:p>
          <a:p>
            <a:r>
              <a:rPr lang="hr-HR" b="1" smtClean="0"/>
              <a:t>dokumente </a:t>
            </a:r>
            <a:r>
              <a:rPr lang="hr-HR" b="1" dirty="0" smtClean="0"/>
              <a:t>elektroničkim putem </a:t>
            </a:r>
            <a:r>
              <a:rPr lang="hr-HR" b="1" dirty="0"/>
              <a:t>može poslati samo roditelj/skrbnik, a u e-poruci dužan je dostaviti i svoj osobni kontakt (</a:t>
            </a:r>
            <a:r>
              <a:rPr lang="hr-HR" b="1" dirty="0" smtClean="0"/>
              <a:t>broj telefona</a:t>
            </a:r>
            <a:r>
              <a:rPr lang="hr-HR" b="1" dirty="0"/>
              <a:t>, broj mobitela) kako bi ga škola mogla </a:t>
            </a:r>
            <a:r>
              <a:rPr lang="hr-HR" b="1" dirty="0" smtClean="0"/>
              <a:t>kontaktirati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858890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4BB55-BA72-4AF5-96A0-B7B8EA76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VAŽNA NAPOMENA!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76185B-93EF-47AF-A6E9-0858CC520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hr-HR" dirty="0"/>
              <a:t>Tijekom cijelog procesa naše upisno povjerenstvo koje čine ravnatelj, </a:t>
            </a:r>
            <a:r>
              <a:rPr lang="hr-HR" dirty="0" smtClean="0"/>
              <a:t>razrednica i </a:t>
            </a:r>
            <a:r>
              <a:rPr lang="hr-HR" dirty="0"/>
              <a:t>pedagoginja će vam pružati pomoć i podršku, odgovarati na pitanja i voditi vas kroz sve postupke.</a:t>
            </a:r>
          </a:p>
          <a:p>
            <a:endParaRPr lang="hr-HR" dirty="0"/>
          </a:p>
          <a:p>
            <a:r>
              <a:rPr lang="hr-HR" dirty="0"/>
              <a:t>SRETNO!</a:t>
            </a:r>
          </a:p>
        </p:txBody>
      </p:sp>
    </p:spTree>
    <p:extLst>
      <p:ext uri="{BB962C8B-B14F-4D97-AF65-F5344CB8AC3E}">
        <p14:creationId xmlns:p14="http://schemas.microsoft.com/office/powerpoint/2010/main" val="1648956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040"/>
            <a:ext cx="7444680" cy="598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283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Učenički domovi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Ove godine po prvi puta elektroničkim putem preko mrežne stranice </a:t>
            </a:r>
            <a:r>
              <a:rPr lang="hr-HR" b="1" dirty="0" smtClean="0"/>
              <a:t>domovi.e-upisi.hr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4764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0"/>
            <a:ext cx="6696744" cy="64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05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48680"/>
            <a:ext cx="699512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89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770344"/>
          </a:xfrm>
        </p:spPr>
        <p:txBody>
          <a:bodyPr/>
          <a:lstStyle/>
          <a:p>
            <a:r>
              <a:rPr lang="hr-HR" dirty="0" smtClean="0"/>
              <a:t>Učenički domovi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196752"/>
            <a:ext cx="7239000" cy="4846320"/>
          </a:xfrm>
        </p:spPr>
        <p:txBody>
          <a:bodyPr>
            <a:normAutofit/>
          </a:bodyPr>
          <a:lstStyle/>
          <a:p>
            <a:r>
              <a:rPr lang="hr-HR" dirty="0" smtClean="0"/>
              <a:t>Učenički dom Varaždin</a:t>
            </a:r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sz="1800" dirty="0" smtClean="0"/>
              <a:t>smještajni </a:t>
            </a:r>
            <a:r>
              <a:rPr lang="hr-HR" sz="1800" dirty="0"/>
              <a:t>kapacitet: 260 ležajeva</a:t>
            </a:r>
            <a:br>
              <a:rPr lang="hr-HR" sz="1800" dirty="0"/>
            </a:br>
            <a:r>
              <a:rPr lang="hr-HR" sz="1800" dirty="0"/>
              <a:t>- uglavnom trokrevetne sobe</a:t>
            </a:r>
            <a:br>
              <a:rPr lang="hr-HR" sz="1800" dirty="0"/>
            </a:br>
            <a:r>
              <a:rPr lang="hr-HR" sz="1800" dirty="0"/>
              <a:t>- kuhinja i restoran</a:t>
            </a:r>
            <a:br>
              <a:rPr lang="hr-HR" sz="1800" dirty="0"/>
            </a:br>
            <a:r>
              <a:rPr lang="hr-HR" sz="1800" dirty="0"/>
              <a:t>- praonica rublja</a:t>
            </a:r>
            <a:br>
              <a:rPr lang="hr-HR" sz="1800" dirty="0"/>
            </a:br>
            <a:r>
              <a:rPr lang="hr-HR" sz="1800" dirty="0"/>
              <a:t>- društvene sobe za učenje, slobodne aktivnosti, razgovore</a:t>
            </a:r>
            <a:br>
              <a:rPr lang="hr-HR" sz="1800" dirty="0"/>
            </a:br>
            <a:r>
              <a:rPr lang="hr-HR" sz="1800" dirty="0"/>
              <a:t>- cijena smještaja: 630 kuna mjesečno</a:t>
            </a:r>
          </a:p>
          <a:p>
            <a:pPr marL="0" indent="0">
              <a:buNone/>
            </a:pPr>
            <a:r>
              <a:rPr lang="hr-HR" sz="1800" dirty="0"/>
              <a:t>- izborne aktivnosti: odbojka, nogomet, fitness, šah, </a:t>
            </a:r>
            <a:r>
              <a:rPr lang="hr-HR" sz="1800" dirty="0" err="1"/>
              <a:t>domski</a:t>
            </a:r>
            <a:r>
              <a:rPr lang="hr-HR" sz="1800" dirty="0"/>
              <a:t> bend....</a:t>
            </a:r>
          </a:p>
          <a:p>
            <a:pPr marL="0" indent="0">
              <a:buNone/>
            </a:pPr>
            <a:r>
              <a:rPr lang="hr-HR" sz="1800" dirty="0" smtClean="0"/>
              <a:t>- </a:t>
            </a:r>
            <a:r>
              <a:rPr lang="hr-HR" sz="1800" dirty="0" err="1" smtClean="0"/>
              <a:t>tel</a:t>
            </a:r>
            <a:r>
              <a:rPr lang="hr-HR" sz="1800" dirty="0" smtClean="0"/>
              <a:t>: 042/331-575</a:t>
            </a:r>
            <a:endParaRPr lang="hr-HR" sz="1800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36486"/>
            <a:ext cx="4438650" cy="16192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973429"/>
            <a:ext cx="3626693" cy="24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57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332656"/>
            <a:ext cx="7848872" cy="4846320"/>
          </a:xfrm>
        </p:spPr>
        <p:txBody>
          <a:bodyPr>
            <a:normAutofit/>
          </a:bodyPr>
          <a:lstStyle/>
          <a:p>
            <a:r>
              <a:rPr lang="hr-HR" dirty="0" smtClean="0"/>
              <a:t>Učenički dom </a:t>
            </a:r>
            <a:r>
              <a:rPr lang="hr-HR" dirty="0" err="1" smtClean="0"/>
              <a:t>Bedekovčina</a:t>
            </a:r>
            <a:endParaRPr lang="hr-HR" dirty="0" smtClean="0"/>
          </a:p>
          <a:p>
            <a:pPr marL="0" indent="0">
              <a:buNone/>
            </a:pPr>
            <a:r>
              <a:rPr lang="hr-HR" sz="1800" dirty="0" smtClean="0"/>
              <a:t>- u </a:t>
            </a:r>
            <a:r>
              <a:rPr lang="hr-HR" sz="1800" dirty="0"/>
              <a:t>sastavu škole, no otvoren i za učenike drugih srednjih škola</a:t>
            </a:r>
          </a:p>
          <a:p>
            <a:pPr marL="0" indent="0">
              <a:buNone/>
            </a:pPr>
            <a:r>
              <a:rPr lang="hr-HR" sz="1800" dirty="0"/>
              <a:t>- kapacitet 205 učenika (mješoviti)</a:t>
            </a:r>
          </a:p>
          <a:p>
            <a:pPr marL="0" indent="0">
              <a:buNone/>
            </a:pPr>
            <a:r>
              <a:rPr lang="hr-HR" sz="1800" dirty="0"/>
              <a:t>- odgojne skupine 20-25 učenika</a:t>
            </a:r>
          </a:p>
          <a:p>
            <a:pPr marL="0" indent="0">
              <a:buNone/>
            </a:pPr>
            <a:r>
              <a:rPr lang="hr-HR" sz="1800" dirty="0"/>
              <a:t>- izborne aktivnosti: sport, glazba, ples, dramske sekcije, kompjutorske radionice...</a:t>
            </a:r>
          </a:p>
          <a:p>
            <a:pPr marL="0" indent="0">
              <a:buNone/>
            </a:pPr>
            <a:r>
              <a:rPr lang="hr-HR" sz="1800" dirty="0"/>
              <a:t>- rad u domu odvija se u odgojnoj skupini od 20-25 učenik -  smješteni u trokrevetnim i </a:t>
            </a:r>
            <a:r>
              <a:rPr lang="hr-HR" sz="1800" dirty="0" err="1"/>
              <a:t>četverokrevetnim</a:t>
            </a:r>
            <a:r>
              <a:rPr lang="hr-HR" sz="1800" dirty="0"/>
              <a:t> sobama</a:t>
            </a:r>
          </a:p>
          <a:p>
            <a:pPr marL="0" indent="0">
              <a:buNone/>
            </a:pPr>
            <a:r>
              <a:rPr lang="hr-HR" sz="1800" dirty="0"/>
              <a:t>- cijena kompletnog smještaja za učenike iznosi 630,00 </a:t>
            </a:r>
            <a:r>
              <a:rPr lang="hr-HR" sz="1800" dirty="0" smtClean="0"/>
              <a:t>kn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44" y="3816878"/>
            <a:ext cx="3600400" cy="272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1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332656"/>
            <a:ext cx="7776864" cy="4536504"/>
          </a:xfrm>
        </p:spPr>
        <p:txBody>
          <a:bodyPr>
            <a:normAutofit/>
          </a:bodyPr>
          <a:lstStyle/>
          <a:p>
            <a:r>
              <a:rPr lang="hr-HR" sz="2400" dirty="0" smtClean="0"/>
              <a:t>Učenički dom Pregrada</a:t>
            </a:r>
          </a:p>
          <a:p>
            <a:pPr marL="0" lvl="0" indent="0">
              <a:buNone/>
            </a:pPr>
            <a:r>
              <a:rPr lang="hr-HR" sz="1900" dirty="0"/>
              <a:t>- suradnju Doma i Škole (odgajatelji odlaze u Školu najmanje dva puta mjesečno, a po potrebi i češće)</a:t>
            </a:r>
          </a:p>
          <a:p>
            <a:pPr marL="0" lvl="0" indent="0">
              <a:buNone/>
            </a:pPr>
            <a:r>
              <a:rPr lang="hr-HR" sz="1900" dirty="0" smtClean="0"/>
              <a:t>-</a:t>
            </a:r>
            <a:r>
              <a:rPr lang="hr-HR" sz="1900" dirty="0"/>
              <a:t> odgajatelje koji uče s učenicima i potiču ih da maksimalno iskoriste </a:t>
            </a:r>
            <a:r>
              <a:rPr lang="hr-HR" sz="1900" dirty="0" smtClean="0"/>
              <a:t>- 24 </a:t>
            </a:r>
            <a:r>
              <a:rPr lang="hr-HR" sz="1900" dirty="0"/>
              <a:t>satnu brigu za učenike</a:t>
            </a:r>
          </a:p>
          <a:p>
            <a:pPr marL="0" lvl="0" indent="0">
              <a:buNone/>
            </a:pPr>
            <a:r>
              <a:rPr lang="hr-HR" sz="1900" dirty="0" smtClean="0"/>
              <a:t>- tri </a:t>
            </a:r>
            <a:r>
              <a:rPr lang="hr-HR" sz="1900" dirty="0"/>
              <a:t>obroka dnevno</a:t>
            </a:r>
          </a:p>
          <a:p>
            <a:pPr marL="0" lvl="0" indent="0">
              <a:buNone/>
            </a:pPr>
            <a:r>
              <a:rPr lang="hr-HR" sz="1900" dirty="0" smtClean="0"/>
              <a:t>- OBAVEZNO </a:t>
            </a:r>
            <a:r>
              <a:rPr lang="hr-HR" sz="1900" dirty="0"/>
              <a:t>UČENJE za učenike prijepodnevne smjene traje od 15, 30 do 18, 30 sati, a za učenike poslijepodnevne smjene od  9, 00 do 12, 00 sati, s pauzom od 15 minuta</a:t>
            </a:r>
          </a:p>
          <a:p>
            <a:pPr marL="0" lvl="0" indent="0">
              <a:buNone/>
            </a:pPr>
            <a:r>
              <a:rPr lang="hr-HR" sz="1900" dirty="0" smtClean="0"/>
              <a:t>- Cijena - 630 </a:t>
            </a:r>
            <a:r>
              <a:rPr lang="hr-HR" sz="1900" dirty="0"/>
              <a:t>kn</a:t>
            </a:r>
          </a:p>
          <a:p>
            <a:pPr marL="0" lvl="0" indent="0">
              <a:buNone/>
            </a:pPr>
            <a:r>
              <a:rPr lang="hr-HR" sz="1900" dirty="0" smtClean="0"/>
              <a:t>- slobodno </a:t>
            </a:r>
            <a:r>
              <a:rPr lang="hr-HR" sz="1900" dirty="0"/>
              <a:t>vrijeme koristi se prema vlastitim afinitetima, a u dogovoru s odgajateljicama</a:t>
            </a:r>
          </a:p>
          <a:p>
            <a:pPr marL="0" lvl="0" indent="0">
              <a:buNone/>
            </a:pPr>
            <a:r>
              <a:rPr lang="hr-HR" sz="1900" dirty="0" smtClean="0"/>
              <a:t>- u </a:t>
            </a:r>
            <a:r>
              <a:rPr lang="hr-HR" sz="1900" dirty="0"/>
              <a:t>21, 30 sati svi učenici moraju biti u Domu</a:t>
            </a:r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57" y="4941168"/>
            <a:ext cx="2836565" cy="175627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293096"/>
            <a:ext cx="3085356" cy="20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91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239000" cy="1143000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2">
                <a:shade val="20000"/>
                <a:satMod val="120000"/>
              </a:schemeClr>
            </a:solidFill>
          </a:ln>
          <a:effectLst>
            <a:glow rad="317500">
              <a:schemeClr val="accent4">
                <a:lumMod val="60000"/>
                <a:lumOff val="40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h="25400" prst="softRound"/>
            </a:sp3d>
          </a:bodyPr>
          <a:lstStyle/>
          <a:p>
            <a:pPr algn="ctr"/>
            <a:r>
              <a:rPr lang="hr-HR" sz="7000" b="0" spc="600" dirty="0" smtClean="0">
                <a:effectLst>
                  <a:glow rad="127000">
                    <a:schemeClr val="accent1">
                      <a:alpha val="97000"/>
                    </a:schemeClr>
                  </a:glow>
                </a:effectLst>
              </a:rPr>
              <a:t>Sretno!!!</a:t>
            </a:r>
            <a:endParaRPr lang="hr-HR" sz="7000" b="0" spc="600" dirty="0">
              <a:effectLst>
                <a:glow rad="127000">
                  <a:schemeClr val="accent1">
                    <a:alpha val="97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703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ZAJEDNIČKI ELEMENT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</a:t>
            </a:r>
            <a:r>
              <a:rPr lang="hr-HR" dirty="0" smtClean="0"/>
              <a:t>rosjek  zaključnih ocjena svih nastavnih predmeta na 2 decimale  od 5. do  8.raz.- </a:t>
            </a:r>
            <a:r>
              <a:rPr lang="hr-HR" b="1" dirty="0" smtClean="0"/>
              <a:t>20 bodova</a:t>
            </a:r>
          </a:p>
          <a:p>
            <a:r>
              <a:rPr lang="hr-HR" u="sng" dirty="0" smtClean="0"/>
              <a:t>3-godišnji programi</a:t>
            </a:r>
            <a:r>
              <a:rPr lang="hr-HR" dirty="0" smtClean="0"/>
              <a:t>: + zaključne ocjene iz HJ, MAT,  1.strani jezik u 7. i 8. </a:t>
            </a:r>
            <a:r>
              <a:rPr lang="hr-HR" dirty="0" err="1" smtClean="0"/>
              <a:t>raz</a:t>
            </a:r>
            <a:r>
              <a:rPr lang="hr-HR" dirty="0" smtClean="0"/>
              <a:t>.  -&gt; </a:t>
            </a:r>
            <a:r>
              <a:rPr lang="hr-HR" b="1" dirty="0" err="1" smtClean="0"/>
              <a:t>max</a:t>
            </a:r>
            <a:r>
              <a:rPr lang="hr-HR" b="1" dirty="0" smtClean="0"/>
              <a:t>. 50 bodova</a:t>
            </a:r>
          </a:p>
          <a:p>
            <a:r>
              <a:rPr lang="hr-HR" u="sng" dirty="0" smtClean="0"/>
              <a:t>4-godišnji programi </a:t>
            </a:r>
            <a:r>
              <a:rPr lang="hr-HR" dirty="0" smtClean="0"/>
              <a:t>: + zaključne ocjene iz HJ, MAT. i 1.stranog jezika + 3 nastavna predmeta posebna važna   u 7. i 8. </a:t>
            </a:r>
            <a:r>
              <a:rPr lang="hr-HR" dirty="0" err="1" smtClean="0"/>
              <a:t>raz</a:t>
            </a:r>
            <a:r>
              <a:rPr lang="hr-HR" dirty="0" smtClean="0"/>
              <a:t>.-&gt; </a:t>
            </a:r>
            <a:r>
              <a:rPr lang="hr-HR" b="1" dirty="0" smtClean="0"/>
              <a:t>max.80 bodova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Primjer: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3689"/>
            <a:ext cx="7239000" cy="441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60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dodatni ELEMENT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Sposobnosti, darovitosti i znanja</a:t>
            </a:r>
          </a:p>
          <a:p>
            <a:r>
              <a:rPr lang="hr-HR" dirty="0" smtClean="0"/>
              <a:t>Vrednuju se na osnovi:</a:t>
            </a:r>
          </a:p>
          <a:p>
            <a:pPr>
              <a:buFontTx/>
              <a:buChar char="-"/>
            </a:pPr>
            <a:r>
              <a:rPr lang="hr-HR" b="1" dirty="0" smtClean="0"/>
              <a:t>provjere </a:t>
            </a:r>
            <a:r>
              <a:rPr lang="hr-HR" b="1" dirty="0"/>
              <a:t>posebnih </a:t>
            </a:r>
            <a:r>
              <a:rPr lang="hr-HR" b="1" dirty="0" smtClean="0"/>
              <a:t>znanja </a:t>
            </a:r>
            <a:r>
              <a:rPr lang="hr-HR" dirty="0" smtClean="0"/>
              <a:t>(</a:t>
            </a:r>
            <a:r>
              <a:rPr lang="hr-HR" dirty="0"/>
              <a:t>svi </a:t>
            </a:r>
            <a:r>
              <a:rPr lang="hr-HR" dirty="0" smtClean="0"/>
              <a:t>upisani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učenici </a:t>
            </a:r>
            <a:r>
              <a:rPr lang="hr-HR" dirty="0"/>
              <a:t>u prošloj </a:t>
            </a:r>
            <a:r>
              <a:rPr lang="hr-HR" dirty="0" err="1"/>
              <a:t>šk.god</a:t>
            </a:r>
            <a:r>
              <a:rPr lang="hr-HR" dirty="0"/>
              <a:t>. u rasponu od 4% 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 err="1" smtClean="0"/>
              <a:t>max.broja</a:t>
            </a:r>
            <a:r>
              <a:rPr lang="hr-HR" dirty="0" smtClean="0"/>
              <a:t> bodova-</a:t>
            </a:r>
            <a:r>
              <a:rPr lang="hr-HR" dirty="0"/>
              <a:t>&gt;5 </a:t>
            </a:r>
            <a:r>
              <a:rPr lang="hr-HR" dirty="0" smtClean="0"/>
              <a:t>bodova), </a:t>
            </a:r>
            <a:r>
              <a:rPr lang="hr-HR" b="1" dirty="0" smtClean="0"/>
              <a:t>vještina, </a:t>
            </a:r>
          </a:p>
          <a:p>
            <a:pPr marL="0" indent="0">
              <a:buNone/>
            </a:pPr>
            <a:r>
              <a:rPr lang="hr-HR" b="1" dirty="0"/>
              <a:t> </a:t>
            </a:r>
            <a:r>
              <a:rPr lang="hr-HR" b="1" dirty="0" smtClean="0"/>
              <a:t> sposobnosti i darovitosti </a:t>
            </a:r>
            <a:r>
              <a:rPr lang="hr-HR" dirty="0" smtClean="0"/>
              <a:t>( lik., </a:t>
            </a:r>
            <a:r>
              <a:rPr lang="hr-HR" dirty="0" err="1" smtClean="0"/>
              <a:t>glaz</a:t>
            </a:r>
            <a:r>
              <a:rPr lang="hr-HR" dirty="0" smtClean="0"/>
              <a:t>.,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 err="1" smtClean="0"/>
              <a:t>ples.umjetnost</a:t>
            </a:r>
            <a:r>
              <a:rPr lang="hr-HR" dirty="0" smtClean="0"/>
              <a:t>, sportski programi)</a:t>
            </a:r>
          </a:p>
          <a:p>
            <a:pPr marL="0" indent="0">
              <a:buNone/>
            </a:pPr>
            <a:r>
              <a:rPr lang="hr-HR" dirty="0" smtClean="0"/>
              <a:t>- rezultata postignutih na natjecanjima u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znanju- izravan upis ili 1-4 boda</a:t>
            </a:r>
          </a:p>
          <a:p>
            <a:pPr>
              <a:buNone/>
            </a:pPr>
            <a:r>
              <a:rPr lang="hr-HR" dirty="0" smtClean="0"/>
              <a:t>- rezultata postignutih na natjecanjima školskih sportskih društava- 1-3 boda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000" dirty="0" smtClean="0"/>
              <a:t>Vrednovanje rezultata postignutih na natjecanjima iz znanja</a:t>
            </a:r>
            <a:endParaRPr lang="hr-H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11680"/>
            <a:ext cx="7239000" cy="4846320"/>
          </a:xfrm>
        </p:spPr>
        <p:txBody>
          <a:bodyPr>
            <a:noAutofit/>
          </a:bodyPr>
          <a:lstStyle/>
          <a:p>
            <a:r>
              <a:rPr lang="vi-VN" sz="2200" dirty="0"/>
              <a:t>natjecanjima u znanju iz nastavnih predmeta: Hrvatskoga jezika, Matematike, prvoga stranog </a:t>
            </a:r>
            <a:r>
              <a:rPr lang="vi-VN" sz="2200" dirty="0" smtClean="0"/>
              <a:t>jezika</a:t>
            </a:r>
            <a:endParaRPr lang="hr-HR" sz="2200" dirty="0" smtClean="0"/>
          </a:p>
          <a:p>
            <a:endParaRPr lang="vi-VN" sz="2200" dirty="0"/>
          </a:p>
          <a:p>
            <a:r>
              <a:rPr lang="vi-VN" sz="2200" dirty="0"/>
              <a:t>natjecanjima u znanju iz dvaju nastavnih predmeta posebno značajnih za upis u skladu s Popisom predmeta posebno važnih za </a:t>
            </a:r>
            <a:r>
              <a:rPr lang="vi-VN" sz="2200" dirty="0" smtClean="0"/>
              <a:t>upis</a:t>
            </a:r>
            <a:endParaRPr lang="hr-HR" sz="2200" dirty="0" smtClean="0"/>
          </a:p>
          <a:p>
            <a:endParaRPr lang="vi-VN" sz="2200" dirty="0"/>
          </a:p>
          <a:p>
            <a:r>
              <a:rPr lang="vi-VN" sz="2200" dirty="0"/>
              <a:t>jednome natjecanju iz znanja koji samostalno određuje srednja škola iz Kataloga natjecanja i smotri </a:t>
            </a:r>
            <a:r>
              <a:rPr lang="vi-VN" sz="2200" dirty="0" smtClean="0"/>
              <a:t>učenika</a:t>
            </a:r>
            <a:endParaRPr lang="hr-HR" sz="2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2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Poseban  ELEMENT</a:t>
            </a:r>
            <a:br>
              <a:rPr lang="hr-HR" dirty="0" smtClean="0"/>
            </a:b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hr-HR" dirty="0" smtClean="0"/>
              <a:t>Kandidati sa zdravstvenim teškoćama</a:t>
            </a:r>
          </a:p>
          <a:p>
            <a:pPr marL="514350" indent="-514350">
              <a:buAutoNum type="arabicParenR"/>
            </a:pPr>
            <a:r>
              <a:rPr lang="hr-HR" dirty="0" smtClean="0"/>
              <a:t>Kandidati koji žive u otežanim uvjetima obrazovanja uzrokovanim nepovoljnim ekonomskim, socijalnim te odgojnim čimbenicima</a:t>
            </a:r>
          </a:p>
          <a:p>
            <a:pPr marL="514350" indent="-514350">
              <a:buAutoNum type="arabicParenR"/>
            </a:pPr>
            <a:r>
              <a:rPr lang="hr-HR" dirty="0" smtClean="0"/>
              <a:t>Kandidati za upis na osnovi Nacionalne strategije za uključivanje Roma za razdoblje od 2013. do 2020.godine</a:t>
            </a:r>
          </a:p>
          <a:p>
            <a:pPr marL="514350" indent="-514350">
              <a:buAutoNum type="arabicParenR"/>
            </a:pPr>
            <a:r>
              <a:rPr lang="hr-HR" dirty="0" smtClean="0"/>
              <a:t>Kandidati hrvatski državljani čiji su roditelji državni službenici koji su po službenoj dužnosti u ime Republike Hrvatske bili upućeni na rad u inozemstvo</a:t>
            </a:r>
          </a:p>
          <a:p>
            <a:pPr marL="0" indent="0">
              <a:buNone/>
            </a:pPr>
            <a:r>
              <a:rPr lang="hr-HR" u="sng" dirty="0" smtClean="0"/>
              <a:t>PRIZNAJE SE SAMO 1, NAJPOVOLJNIJI ELEMENT!!</a:t>
            </a:r>
          </a:p>
          <a:p>
            <a:pPr marL="514350" indent="-514350">
              <a:buAutoNum type="arabicParenR"/>
            </a:pPr>
            <a:endParaRPr lang="hr-HR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POSEBNI ELEMENTI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hr-HR" dirty="0"/>
          </a:p>
          <a:p>
            <a:r>
              <a:rPr lang="hr-HR" dirty="0" smtClean="0"/>
              <a:t>1) </a:t>
            </a:r>
            <a:r>
              <a:rPr lang="hr-HR" b="1" u="sng" dirty="0" smtClean="0"/>
              <a:t>kandidati sa zdravstvenim teškoćama</a:t>
            </a:r>
          </a:p>
          <a:p>
            <a:pPr>
              <a:buNone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Završili OŠ po redovitom nastavnom planu i programu, a TEŽE ZDRAVSTVENE TEŠKOĆE I/ILI DUGOTRAJNO LIJEČENJE utjecali su im na postizanje rezultata tijekom prethodnog obrazovanja i/ili im značajno suzili mogući izbor srednjoškolskog programa obrazovanja</a:t>
            </a:r>
          </a:p>
          <a:p>
            <a:pPr>
              <a:buNone/>
            </a:pPr>
            <a:r>
              <a:rPr lang="hr-HR" b="1" dirty="0" smtClean="0"/>
              <a:t>                                1 BOD</a:t>
            </a:r>
          </a:p>
          <a:p>
            <a:pPr>
              <a:buFontTx/>
              <a:buChar char="-"/>
            </a:pPr>
            <a:r>
              <a:rPr lang="hr-HR" dirty="0" smtClean="0"/>
              <a:t>POTREBNO PRILOŽITI:</a:t>
            </a:r>
          </a:p>
          <a:p>
            <a:pPr>
              <a:buFontTx/>
              <a:buChar char="-"/>
            </a:pPr>
            <a:r>
              <a:rPr lang="hr-HR" dirty="0" smtClean="0"/>
              <a:t>Stručno mišljenje Službe za profesionalno usmjeravanje HZZ-a za 3-5 primjerenih programa na temelju mišljenja školskog liječnika i specijalističke medicinske dokumentacije</a:t>
            </a:r>
          </a:p>
          <a:p>
            <a:pPr>
              <a:buFontTx/>
              <a:buChar char="-"/>
            </a:pPr>
            <a:endParaRPr lang="hr-HR" dirty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1069</TotalTime>
  <Words>2059</Words>
  <Application>Microsoft Office PowerPoint</Application>
  <PresentationFormat>Prikaz na zaslonu (4:3)</PresentationFormat>
  <Paragraphs>317</Paragraphs>
  <Slides>39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8" baseType="lpstr">
      <vt:lpstr>Arial</vt:lpstr>
      <vt:lpstr>Calibri</vt:lpstr>
      <vt:lpstr>Minion Pro</vt:lpstr>
      <vt:lpstr>Minion Pro Cond</vt:lpstr>
      <vt:lpstr>Times New Roman</vt:lpstr>
      <vt:lpstr>Trebuchet MS</vt:lpstr>
      <vt:lpstr>Wingdings</vt:lpstr>
      <vt:lpstr>Wingdings 2</vt:lpstr>
      <vt:lpstr>Bogatstvo</vt:lpstr>
      <vt:lpstr>ODLUKA O ELEMENTIMA I KRITERIJIMA ZA IZBOR KANDIDATA ZA UPIS U 1.RAZ. SŠ U ŠK.GODINI 2021./2022.</vt:lpstr>
      <vt:lpstr>OPĆI UVJETI</vt:lpstr>
      <vt:lpstr>VREDNUJU SE TRI ELEMENTA</vt:lpstr>
      <vt:lpstr>ZAJEDNIČKI ELEMENT </vt:lpstr>
      <vt:lpstr>Primjer:</vt:lpstr>
      <vt:lpstr>dodatni ELEMENT</vt:lpstr>
      <vt:lpstr>Vrednovanje rezultata postignutih na natjecanjima iz znanja</vt:lpstr>
      <vt:lpstr>Poseban  ELEMENT </vt:lpstr>
      <vt:lpstr>POSEBNI ELEMENTI</vt:lpstr>
      <vt:lpstr>POSEBNI ELEMENT</vt:lpstr>
      <vt:lpstr>OTEŽANI UVJETI SU :</vt:lpstr>
      <vt:lpstr>Posebni element</vt:lpstr>
      <vt:lpstr>Potrebno priložiti:</vt:lpstr>
      <vt:lpstr>Zdravstvena sposobnost kandidata</vt:lpstr>
      <vt:lpstr>Vezani obrti - JMO</vt:lpstr>
      <vt:lpstr>PowerPointova prezentacija</vt:lpstr>
      <vt:lpstr>minimaLNI Bodovni prag</vt:lpstr>
      <vt:lpstr> Obrazovni programi u kojima treba povećati broj upisanih i stipendiranih  učenika ili studenata - kzž </vt:lpstr>
      <vt:lpstr>Obrazovni programi u kojima treba smanjiti broj upisanih i stipendiranih  učenika ili studenata </vt:lpstr>
      <vt:lpstr>Obrazovni programi u kojima treba povećati broj upisanih i stipendiranih  učenika ili studenata - vž </vt:lpstr>
      <vt:lpstr>Obrazovni programi u kojima treba povećati broj upisanih i stipendiranih  učenika ili studenata - vž </vt:lpstr>
      <vt:lpstr>Obrazovni programi u kojima treba smanjiti broj upisanih i stipendiranih  učenika ili studenata </vt:lpstr>
      <vt:lpstr>Rokovi!</vt:lpstr>
      <vt:lpstr>1.KORAK- prijava u sustav: od 24.5. do 25.6.2021.</vt:lpstr>
      <vt:lpstr>  2.KORAK- provjera unesenih ocjena i ostalih podataka: od 24.5. do 25.6.2021.</vt:lpstr>
      <vt:lpstr>3.KORAK- prijava obrazovnih programa: od 25.6.do 7.7.2021.</vt:lpstr>
      <vt:lpstr>3.KORAK- prijava obrazovnih programa: od 25.6. do 7.7.2021.</vt:lpstr>
      <vt:lpstr>3.KORAK- prijava obrazovnih programa: od 25.6. do 7.7.2021.</vt:lpstr>
      <vt:lpstr>4.KORAK- zaprimanje prijavnica od 7.7.do 9.7.2021.</vt:lpstr>
      <vt:lpstr>5.KORAK- dostava upisnice i dokumenata koji su uvjet za upis u srednju školu: 12.7.-14.7.2021.</vt:lpstr>
      <vt:lpstr>VAŽNA NAPOMENA!</vt:lpstr>
      <vt:lpstr>PowerPointova prezentacija</vt:lpstr>
      <vt:lpstr>Učenički domovi</vt:lpstr>
      <vt:lpstr>PowerPointova prezentacija</vt:lpstr>
      <vt:lpstr>PowerPointova prezentacija</vt:lpstr>
      <vt:lpstr>Učenički domovi</vt:lpstr>
      <vt:lpstr>PowerPointova prezentacija</vt:lpstr>
      <vt:lpstr>PowerPointova prezentacija</vt:lpstr>
      <vt:lpstr>Sretno!!!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ODLUKA O ELEMENTIMA I KRITERIJIMA ZA IZBOR KANDIDATA ZA UPIS U 1.RAZ. SŠ U ŠK.GODINI 2013./2014.</dc:title>
  <dc:creator>User</dc:creator>
  <cp:lastModifiedBy>Knjižnica</cp:lastModifiedBy>
  <cp:revision>85</cp:revision>
  <dcterms:created xsi:type="dcterms:W3CDTF">2013-02-04T08:18:32Z</dcterms:created>
  <dcterms:modified xsi:type="dcterms:W3CDTF">2021-06-01T12:04:39Z</dcterms:modified>
</cp:coreProperties>
</file>